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42952A-0D83-47C2-8051-27DAFCEEC5FA}">
  <a:tblStyle styleId="{1C42952A-0D83-47C2-8051-27DAFCEEC5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2f65970c3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2f65970c3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2f65970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2f65970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2f65970c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2f65970c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6818"/>
              </a:lnSpc>
              <a:spcBef>
                <a:spcPts val="1200"/>
              </a:spcBef>
              <a:spcAft>
                <a:spcPts val="0"/>
              </a:spcAft>
              <a:buClr>
                <a:schemeClr val="dk1"/>
              </a:buClr>
              <a:buSzPts val="1100"/>
              <a:buFont typeface="Arial"/>
              <a:buNone/>
            </a:pPr>
            <a:r>
              <a:rPr lang="en"/>
              <a:t>Repeatability. The repeatability is the ratio of correctly associated points after warping into the target frame. The association is performed by selecting the closest in-view point and comparing the distance with the correctness distance threshold.</a:t>
            </a:r>
            <a:endParaRPr/>
          </a:p>
          <a:p>
            <a:pPr indent="0" lvl="0" marL="0" rtl="0" algn="l">
              <a:lnSpc>
                <a:spcPct val="6818"/>
              </a:lnSpc>
              <a:spcBef>
                <a:spcPts val="1200"/>
              </a:spcBef>
              <a:spcAft>
                <a:spcPts val="0"/>
              </a:spcAft>
              <a:buClr>
                <a:schemeClr val="dk1"/>
              </a:buClr>
              <a:buSzPts val="1100"/>
              <a:buFont typeface="Arial"/>
              <a:buNone/>
            </a:pPr>
            <a:r>
              <a:t/>
            </a:r>
            <a:endParaRPr/>
          </a:p>
          <a:p>
            <a:pPr indent="0" lvl="0" marL="0" rtl="0" algn="l">
              <a:lnSpc>
                <a:spcPct val="6818"/>
              </a:lnSpc>
              <a:spcBef>
                <a:spcPts val="1200"/>
              </a:spcBef>
              <a:spcAft>
                <a:spcPts val="0"/>
              </a:spcAft>
              <a:buClr>
                <a:schemeClr val="dk1"/>
              </a:buClr>
              <a:buSzPts val="1100"/>
              <a:buFont typeface="Arial"/>
              <a:buNone/>
            </a:pPr>
            <a:r>
              <a:t/>
            </a:r>
            <a:endParaRPr/>
          </a:p>
          <a:p>
            <a:pPr indent="0" lvl="0" marL="0" rtl="0" algn="l">
              <a:lnSpc>
                <a:spcPct val="6818"/>
              </a:lnSpc>
              <a:spcBef>
                <a:spcPts val="1200"/>
              </a:spcBef>
              <a:spcAft>
                <a:spcPts val="0"/>
              </a:spcAft>
              <a:buClr>
                <a:schemeClr val="dk1"/>
              </a:buClr>
              <a:buSzPts val="1100"/>
              <a:buFont typeface="Arial"/>
              <a:buNone/>
            </a:pPr>
            <a:r>
              <a:rPr lang="en"/>
              <a:t>Localization Error. The localization error is calculated by averaging the distance between warped points and their associated points.</a:t>
            </a:r>
            <a:endParaRPr/>
          </a:p>
          <a:p>
            <a:pPr indent="0" lvl="0" marL="0" rtl="0" algn="l">
              <a:lnSpc>
                <a:spcPct val="6818"/>
              </a:lnSpc>
              <a:spcBef>
                <a:spcPts val="1200"/>
              </a:spcBef>
              <a:spcAft>
                <a:spcPts val="0"/>
              </a:spcAft>
              <a:buClr>
                <a:schemeClr val="dk1"/>
              </a:buClr>
              <a:buSzPts val="1100"/>
              <a:buFont typeface="Arial"/>
              <a:buNone/>
            </a:pPr>
            <a:r>
              <a:t/>
            </a:r>
            <a:endParaRPr/>
          </a:p>
          <a:p>
            <a:pPr indent="0" lvl="0" marL="0" rtl="0" algn="l">
              <a:lnSpc>
                <a:spcPct val="6818"/>
              </a:lnSpc>
              <a:spcBef>
                <a:spcPts val="1200"/>
              </a:spcBef>
              <a:spcAft>
                <a:spcPts val="0"/>
              </a:spcAft>
              <a:buClr>
                <a:schemeClr val="dk1"/>
              </a:buClr>
              <a:buSzPts val="1100"/>
              <a:buFont typeface="Arial"/>
              <a:buNone/>
            </a:pPr>
            <a:r>
              <a:rPr lang="en"/>
              <a:t>Matching Score (M.Score). The matching score is the success rate of retrieving correctly associated points through nearest neighbour matching using descriptors. Homography Accuracy. The homography accuracy is the success rate of correctly estimating the homographies. The mean distance between four corners of the image planes and the warped image planes using the estimated and the groundtruth homography matrices are compared with distances 1, 3, 5. To estimate the homography, we perform reciprocal descriptor matching, and we use openCV’s f indHomography method with RANSAC, maximum number of 5000 iterations, confidence threshold of 0.9995 and error threshold 3</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2f65970c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2f65970c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241c388e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241c388e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2f65970c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2f65970c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2f65970c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2f65970c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2f65970c3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2f65970c3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8241c388e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8241c388e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2f65970c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2f65970c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2e10cd9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2e10cd9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4e7f5d3c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4e7f5d3c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2f65970c3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2f65970c3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8241c388e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8241c388e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2f6c4c02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2f6c4c02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241c388e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241c388e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e2f6c4c029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e2f6c4c029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2f65970c3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2f65970c3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2f65970c3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2f65970c3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2f65970c3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2f65970c3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2f65970c3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2f65970c3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2f65970c3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2f65970c3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2f65970c3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2f65970c3_1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2f65970c3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2f65970c3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2f65970c3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2f65970c3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2f65970c3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2f65970c3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99681ef31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99681ef31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da785d60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dda785d60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dfd10250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dfd10250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dfd10250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dfd10250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fd102502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dfd102502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fec466f10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dfec466f10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2f65970c3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2f65970c3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dfec466f10_5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dfec466f10_5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dfec466f10_5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dfec466f10_5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dfd102502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dfd102502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dfec466f10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dfec466f10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fd102502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fd102502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dfd102502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dfd102502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d99681ef3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d99681ef3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d99681ef31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d99681ef31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d99681ef3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d99681ef3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d99681ef3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d99681ef3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8241c388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8241c388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d65965007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d65965007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f4370f2c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af4370f2c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f4370f2c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f4370f2c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f4370f2c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f4370f2c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8241c388e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8241c388e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8241c388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8241c388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4d3c17bd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4d3c17bd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2e10cd90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2e10cd90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gif"/><Relationship Id="rId4" Type="http://schemas.openxmlformats.org/officeDocument/2006/relationships/image" Target="../media/image26.gif"/><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5.gif"/><Relationship Id="rId4" Type="http://schemas.openxmlformats.org/officeDocument/2006/relationships/image" Target="../media/image24.gif"/><Relationship Id="rId5"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gif"/><Relationship Id="rId4" Type="http://schemas.openxmlformats.org/officeDocument/2006/relationships/image" Target="../media/image3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4.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35.png"/><Relationship Id="rId8"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41.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gif"/><Relationship Id="rId4" Type="http://schemas.openxmlformats.org/officeDocument/2006/relationships/image" Target="../media/image18.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46.png"/><Relationship Id="rId6"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46.png"/><Relationship Id="rId6"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41.png"/><Relationship Id="rId5"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jp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9.jp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jpg"/><Relationship Id="rId8"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jp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9.jp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6.png"/><Relationship Id="rId8"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4.png"/><Relationship Id="rId6" Type="http://schemas.openxmlformats.org/officeDocument/2006/relationships/image" Target="../media/image56.jpg"/><Relationship Id="rId7" Type="http://schemas.openxmlformats.org/officeDocument/2006/relationships/image" Target="../media/image68.png"/><Relationship Id="rId8"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7.jpg"/><Relationship Id="rId5"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gif"/><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PriorDepth </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rPr lang="en" sz="3000"/>
              <a:t>Advanced Topics in 3D Computer Vision Praktikum</a:t>
            </a:r>
            <a:endParaRPr sz="30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Rahul, Halil, Konstantin</a:t>
            </a:r>
            <a:endParaRPr/>
          </a:p>
          <a:p>
            <a:pPr indent="0" lvl="0" marL="0" rtl="0" algn="ctr">
              <a:spcBef>
                <a:spcPts val="0"/>
              </a:spcBef>
              <a:spcAft>
                <a:spcPts val="0"/>
              </a:spcAft>
              <a:buNone/>
            </a:pPr>
            <a:r>
              <a:rPr lang="en"/>
              <a:t>Advisor: Patrick Ruhkamp</a:t>
            </a:r>
            <a:endParaRPr/>
          </a:p>
        </p:txBody>
      </p:sp>
      <p:sp>
        <p:nvSpPr>
          <p:cNvPr id="56" name="Google Shape;56;p13"/>
          <p:cNvSpPr txBox="1"/>
          <p:nvPr/>
        </p:nvSpPr>
        <p:spPr>
          <a:xfrm>
            <a:off x="2860850" y="4331375"/>
            <a:ext cx="336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Final Presentation</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General Idea</a:t>
            </a:r>
            <a:endParaRPr/>
          </a:p>
        </p:txBody>
      </p:sp>
      <p:sp>
        <p:nvSpPr>
          <p:cNvPr id="157" name="Google Shape;157;p22"/>
          <p:cNvSpPr txBox="1"/>
          <p:nvPr/>
        </p:nvSpPr>
        <p:spPr>
          <a:xfrm>
            <a:off x="399950" y="2193125"/>
            <a:ext cx="180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Input Data</a:t>
            </a:r>
            <a:endParaRPr sz="1000">
              <a:solidFill>
                <a:schemeClr val="dk1"/>
              </a:solidFill>
            </a:endParaRPr>
          </a:p>
        </p:txBody>
      </p:sp>
      <p:pic>
        <p:nvPicPr>
          <p:cNvPr id="158" name="Google Shape;158;p22"/>
          <p:cNvPicPr preferRelativeResize="0"/>
          <p:nvPr/>
        </p:nvPicPr>
        <p:blipFill>
          <a:blip r:embed="rId3">
            <a:alphaModFix/>
          </a:blip>
          <a:stretch>
            <a:fillRect/>
          </a:stretch>
        </p:blipFill>
        <p:spPr>
          <a:xfrm>
            <a:off x="498537" y="2491800"/>
            <a:ext cx="1469675" cy="1326575"/>
          </a:xfrm>
          <a:prstGeom prst="rect">
            <a:avLst/>
          </a:prstGeom>
          <a:noFill/>
          <a:ln>
            <a:noFill/>
          </a:ln>
        </p:spPr>
      </p:pic>
      <p:sp>
        <p:nvSpPr>
          <p:cNvPr id="159" name="Google Shape;159;p22"/>
          <p:cNvSpPr/>
          <p:nvPr/>
        </p:nvSpPr>
        <p:spPr>
          <a:xfrm>
            <a:off x="2436725" y="2369073"/>
            <a:ext cx="7146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nvSpPr>
        <p:spPr>
          <a:xfrm>
            <a:off x="1981988" y="2968425"/>
            <a:ext cx="146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rPr>
              <a:t>KeyPointNet2D</a:t>
            </a:r>
            <a:r>
              <a:rPr baseline="30000" lang="en">
                <a:solidFill>
                  <a:schemeClr val="dk1"/>
                </a:solidFill>
              </a:rPr>
              <a:t>[2]</a:t>
            </a:r>
            <a:endParaRPr sz="1300"/>
          </a:p>
        </p:txBody>
      </p:sp>
      <p:sp>
        <p:nvSpPr>
          <p:cNvPr id="161" name="Google Shape;161;p22"/>
          <p:cNvSpPr txBox="1"/>
          <p:nvPr/>
        </p:nvSpPr>
        <p:spPr>
          <a:xfrm>
            <a:off x="3507800" y="2968413"/>
            <a:ext cx="180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KeyPoints and Descriptors</a:t>
            </a:r>
            <a:endParaRPr sz="1000">
              <a:solidFill>
                <a:schemeClr val="dk1"/>
              </a:solidFill>
            </a:endParaRPr>
          </a:p>
        </p:txBody>
      </p:sp>
      <p:sp>
        <p:nvSpPr>
          <p:cNvPr id="162" name="Google Shape;162;p22"/>
          <p:cNvSpPr/>
          <p:nvPr/>
        </p:nvSpPr>
        <p:spPr>
          <a:xfrm>
            <a:off x="2453638" y="3491623"/>
            <a:ext cx="7146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5609088" y="2343423"/>
            <a:ext cx="7146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nvSpPr>
        <p:spPr>
          <a:xfrm>
            <a:off x="1981987" y="3955600"/>
            <a:ext cx="146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rPr>
              <a:t>MonoDepth2</a:t>
            </a:r>
            <a:r>
              <a:rPr baseline="30000" lang="en">
                <a:solidFill>
                  <a:schemeClr val="dk1"/>
                </a:solidFill>
              </a:rPr>
              <a:t>[1]</a:t>
            </a:r>
            <a:endParaRPr sz="700">
              <a:solidFill>
                <a:schemeClr val="dk1"/>
              </a:solidFill>
            </a:endParaRPr>
          </a:p>
        </p:txBody>
      </p:sp>
      <p:pic>
        <p:nvPicPr>
          <p:cNvPr id="165" name="Google Shape;165;p22"/>
          <p:cNvPicPr preferRelativeResize="0"/>
          <p:nvPr/>
        </p:nvPicPr>
        <p:blipFill>
          <a:blip r:embed="rId4">
            <a:alphaModFix/>
          </a:blip>
          <a:stretch>
            <a:fillRect/>
          </a:stretch>
        </p:blipFill>
        <p:spPr>
          <a:xfrm flipH="1" rot="10800000">
            <a:off x="3507800" y="3491627"/>
            <a:ext cx="771525" cy="541750"/>
          </a:xfrm>
          <a:prstGeom prst="rect">
            <a:avLst/>
          </a:prstGeom>
          <a:noFill/>
          <a:ln>
            <a:noFill/>
          </a:ln>
        </p:spPr>
      </p:pic>
      <p:sp>
        <p:nvSpPr>
          <p:cNvPr id="166" name="Google Shape;166;p22"/>
          <p:cNvSpPr txBox="1"/>
          <p:nvPr/>
        </p:nvSpPr>
        <p:spPr>
          <a:xfrm>
            <a:off x="6399887" y="2193113"/>
            <a:ext cx="1469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Differentiable Ego Motion Estimation through epipolar geometry.</a:t>
            </a:r>
            <a:endParaRPr sz="1000">
              <a:solidFill>
                <a:schemeClr val="dk1"/>
              </a:solidFill>
            </a:endParaRPr>
          </a:p>
        </p:txBody>
      </p:sp>
      <p:sp>
        <p:nvSpPr>
          <p:cNvPr id="167" name="Google Shape;167;p22"/>
          <p:cNvSpPr txBox="1"/>
          <p:nvPr/>
        </p:nvSpPr>
        <p:spPr>
          <a:xfrm>
            <a:off x="3158737" y="3976575"/>
            <a:ext cx="146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Depth</a:t>
            </a:r>
            <a:endParaRPr sz="1000">
              <a:solidFill>
                <a:schemeClr val="dk1"/>
              </a:solidFill>
            </a:endParaRPr>
          </a:p>
        </p:txBody>
      </p:sp>
      <p:sp>
        <p:nvSpPr>
          <p:cNvPr id="168" name="Google Shape;168;p22"/>
          <p:cNvSpPr txBox="1"/>
          <p:nvPr/>
        </p:nvSpPr>
        <p:spPr>
          <a:xfrm>
            <a:off x="311700" y="1017725"/>
            <a:ext cx="8499600" cy="67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a:solidFill>
                  <a:schemeClr val="dk1"/>
                </a:solidFill>
              </a:rPr>
              <a:t>Unsupervised Depth and Ego-Motion Estimation with Temporal Consecutive Monocular View using Keypoints</a:t>
            </a:r>
            <a:endParaRPr/>
          </a:p>
        </p:txBody>
      </p:sp>
      <p:sp>
        <p:nvSpPr>
          <p:cNvPr id="169" name="Google Shape;169;p22"/>
          <p:cNvSpPr/>
          <p:nvPr/>
        </p:nvSpPr>
        <p:spPr>
          <a:xfrm>
            <a:off x="7661388" y="2306975"/>
            <a:ext cx="6678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Pose</a:t>
            </a:r>
            <a:endParaRPr>
              <a:solidFill>
                <a:schemeClr val="dk1"/>
              </a:solidFill>
            </a:endParaRPr>
          </a:p>
        </p:txBody>
      </p:sp>
      <p:pic>
        <p:nvPicPr>
          <p:cNvPr id="170" name="Google Shape;170;p22"/>
          <p:cNvPicPr preferRelativeResize="0"/>
          <p:nvPr/>
        </p:nvPicPr>
        <p:blipFill>
          <a:blip r:embed="rId3">
            <a:alphaModFix/>
          </a:blip>
          <a:stretch>
            <a:fillRect/>
          </a:stretch>
        </p:blipFill>
        <p:spPr>
          <a:xfrm>
            <a:off x="4467487" y="4038650"/>
            <a:ext cx="511505" cy="461700"/>
          </a:xfrm>
          <a:prstGeom prst="rect">
            <a:avLst/>
          </a:prstGeom>
          <a:noFill/>
          <a:ln>
            <a:noFill/>
          </a:ln>
        </p:spPr>
      </p:pic>
      <p:cxnSp>
        <p:nvCxnSpPr>
          <p:cNvPr id="171" name="Google Shape;171;p22"/>
          <p:cNvCxnSpPr>
            <a:stCxn id="158" idx="2"/>
            <a:endCxn id="170" idx="1"/>
          </p:cNvCxnSpPr>
          <p:nvPr/>
        </p:nvCxnSpPr>
        <p:spPr>
          <a:xfrm flipH="1" rot="-5400000">
            <a:off x="2624774" y="2426975"/>
            <a:ext cx="451200" cy="3234000"/>
          </a:xfrm>
          <a:prstGeom prst="bentConnector2">
            <a:avLst/>
          </a:prstGeom>
          <a:noFill/>
          <a:ln cap="flat" cmpd="sng" w="9525">
            <a:solidFill>
              <a:schemeClr val="dk1"/>
            </a:solidFill>
            <a:prstDash val="solid"/>
            <a:round/>
            <a:headEnd len="med" w="med" type="none"/>
            <a:tailEnd len="med" w="med" type="none"/>
          </a:ln>
        </p:spPr>
      </p:cxnSp>
      <p:sp>
        <p:nvSpPr>
          <p:cNvPr id="172" name="Google Shape;172;p22"/>
          <p:cNvSpPr/>
          <p:nvPr/>
        </p:nvSpPr>
        <p:spPr>
          <a:xfrm>
            <a:off x="4467488" y="3491625"/>
            <a:ext cx="13674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5120288" y="4048223"/>
            <a:ext cx="7146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rot="5400000">
            <a:off x="7654188" y="3049475"/>
            <a:ext cx="6822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6022713" y="3757625"/>
            <a:ext cx="2788500" cy="572700"/>
          </a:xfrm>
          <a:prstGeom prst="rect">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Image Reprojection Loss</a:t>
            </a:r>
            <a:endParaRPr>
              <a:solidFill>
                <a:schemeClr val="dk1"/>
              </a:solidFill>
            </a:endParaRPr>
          </a:p>
        </p:txBody>
      </p:sp>
      <p:sp>
        <p:nvSpPr>
          <p:cNvPr id="176" name="Google Shape;176;p22"/>
          <p:cNvSpPr txBox="1"/>
          <p:nvPr/>
        </p:nvSpPr>
        <p:spPr>
          <a:xfrm>
            <a:off x="86100" y="4712400"/>
            <a:ext cx="897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1.Godard, C. et al. (2019) Digging Into Self-Supervised Monocular Depth Estimation (ICCV)</a:t>
            </a:r>
            <a:endParaRPr sz="800">
              <a:solidFill>
                <a:schemeClr val="dk1"/>
              </a:solidFill>
            </a:endParaRPr>
          </a:p>
          <a:p>
            <a:pPr indent="0" lvl="0" marL="0" rtl="0" algn="l">
              <a:spcBef>
                <a:spcPts val="0"/>
              </a:spcBef>
              <a:spcAft>
                <a:spcPts val="0"/>
              </a:spcAft>
              <a:buNone/>
            </a:pPr>
            <a:r>
              <a:rPr lang="en" sz="800">
                <a:solidFill>
                  <a:schemeClr val="dk1"/>
                </a:solidFill>
              </a:rPr>
              <a:t>2.Tang, J. et al. (2019) Neural Outlier Rejection for Self-Supervised Keypoint Learning (ICLR)</a:t>
            </a:r>
            <a:endParaRPr sz="800">
              <a:solidFill>
                <a:schemeClr val="dk1"/>
              </a:solidFill>
            </a:endParaRPr>
          </a:p>
        </p:txBody>
      </p:sp>
      <p:pic>
        <p:nvPicPr>
          <p:cNvPr id="177" name="Google Shape;177;p22"/>
          <p:cNvPicPr preferRelativeResize="0"/>
          <p:nvPr/>
        </p:nvPicPr>
        <p:blipFill>
          <a:blip r:embed="rId5">
            <a:alphaModFix/>
          </a:blip>
          <a:stretch>
            <a:fillRect/>
          </a:stretch>
        </p:blipFill>
        <p:spPr>
          <a:xfrm>
            <a:off x="3330625" y="2193125"/>
            <a:ext cx="2089025" cy="800400"/>
          </a:xfrm>
          <a:prstGeom prst="rect">
            <a:avLst/>
          </a:prstGeom>
          <a:noFill/>
          <a:ln>
            <a:noFill/>
          </a:ln>
        </p:spPr>
      </p:pic>
      <p:sp>
        <p:nvSpPr>
          <p:cNvPr id="178" name="Google Shape;178;p22"/>
          <p:cNvSpPr txBox="1"/>
          <p:nvPr/>
        </p:nvSpPr>
        <p:spPr>
          <a:xfrm>
            <a:off x="311688" y="1551275"/>
            <a:ext cx="8499600" cy="67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a:solidFill>
                  <a:schemeClr val="dk1"/>
                </a:solidFill>
              </a:rPr>
              <a:t>Goal: Predict better Poses to formulate better reprojection loss, improving depth estimation for indoor scenes and close ranges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311700" y="14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KP2D</a:t>
            </a:r>
            <a:r>
              <a:rPr baseline="30000" lang="en"/>
              <a:t>[1]</a:t>
            </a:r>
            <a:endParaRPr baseline="30000"/>
          </a:p>
        </p:txBody>
      </p:sp>
      <p:pic>
        <p:nvPicPr>
          <p:cNvPr id="184" name="Google Shape;184;p23"/>
          <p:cNvPicPr preferRelativeResize="0"/>
          <p:nvPr/>
        </p:nvPicPr>
        <p:blipFill>
          <a:blip r:embed="rId3">
            <a:alphaModFix/>
          </a:blip>
          <a:stretch>
            <a:fillRect/>
          </a:stretch>
        </p:blipFill>
        <p:spPr>
          <a:xfrm>
            <a:off x="1012594" y="1023325"/>
            <a:ext cx="7819704" cy="2535300"/>
          </a:xfrm>
          <a:prstGeom prst="rect">
            <a:avLst/>
          </a:prstGeom>
          <a:noFill/>
          <a:ln>
            <a:noFill/>
          </a:ln>
        </p:spPr>
      </p:pic>
      <p:sp>
        <p:nvSpPr>
          <p:cNvPr id="185" name="Google Shape;185;p23"/>
          <p:cNvSpPr txBox="1"/>
          <p:nvPr/>
        </p:nvSpPr>
        <p:spPr>
          <a:xfrm>
            <a:off x="311700" y="653050"/>
            <a:ext cx="8520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Extracts the keypoints, descriptors and the scores</a:t>
            </a:r>
            <a:endParaRPr>
              <a:solidFill>
                <a:schemeClr val="dk1"/>
              </a:solidFill>
            </a:endParaRPr>
          </a:p>
        </p:txBody>
      </p:sp>
      <p:sp>
        <p:nvSpPr>
          <p:cNvPr id="186" name="Google Shape;186;p23"/>
          <p:cNvSpPr txBox="1"/>
          <p:nvPr/>
        </p:nvSpPr>
        <p:spPr>
          <a:xfrm>
            <a:off x="132000" y="4700150"/>
            <a:ext cx="888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[1] Tang, Jiexiong, et al. “Neural Outlier Rejection for Self-Supervised Keypoint Learning.” ArXiv:1912.10615</a:t>
            </a:r>
            <a:endParaRPr sz="900">
              <a:solidFill>
                <a:schemeClr val="dk1"/>
              </a:solidFill>
            </a:endParaRPr>
          </a:p>
        </p:txBody>
      </p:sp>
      <p:sp>
        <p:nvSpPr>
          <p:cNvPr id="187" name="Google Shape;187;p23"/>
          <p:cNvSpPr/>
          <p:nvPr/>
        </p:nvSpPr>
        <p:spPr>
          <a:xfrm>
            <a:off x="311700" y="3859850"/>
            <a:ext cx="2033700" cy="775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Keypoint Loss</a:t>
            </a:r>
            <a:endParaRPr b="1" sz="1000">
              <a:solidFill>
                <a:schemeClr val="dk1"/>
              </a:solidFill>
            </a:endParaRPr>
          </a:p>
          <a:p>
            <a:pPr indent="0" lvl="0" marL="0" rtl="0" algn="ctr">
              <a:spcBef>
                <a:spcPts val="0"/>
              </a:spcBef>
              <a:spcAft>
                <a:spcPts val="0"/>
              </a:spcAft>
              <a:buNone/>
            </a:pPr>
            <a:r>
              <a:rPr lang="en" sz="1000">
                <a:solidFill>
                  <a:schemeClr val="dk1"/>
                </a:solidFill>
              </a:rPr>
              <a:t>Distance between the target keypoint and warped source keypoint</a:t>
            </a:r>
            <a:endParaRPr sz="1000">
              <a:solidFill>
                <a:schemeClr val="dk1"/>
              </a:solidFill>
            </a:endParaRPr>
          </a:p>
        </p:txBody>
      </p:sp>
      <p:sp>
        <p:nvSpPr>
          <p:cNvPr id="188" name="Google Shape;188;p23"/>
          <p:cNvSpPr/>
          <p:nvPr/>
        </p:nvSpPr>
        <p:spPr>
          <a:xfrm>
            <a:off x="2694575" y="3859850"/>
            <a:ext cx="3300300" cy="775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Descriptor Loss</a:t>
            </a:r>
            <a:endParaRPr b="1" sz="1000">
              <a:solidFill>
                <a:schemeClr val="dk1"/>
              </a:solidFill>
            </a:endParaRPr>
          </a:p>
          <a:p>
            <a:pPr indent="0" lvl="0" marL="0" rtl="0" algn="ctr">
              <a:spcBef>
                <a:spcPts val="0"/>
              </a:spcBef>
              <a:spcAft>
                <a:spcPts val="0"/>
              </a:spcAft>
              <a:buNone/>
            </a:pPr>
            <a:r>
              <a:rPr lang="en" sz="1000">
                <a:solidFill>
                  <a:schemeClr val="dk1"/>
                </a:solidFill>
              </a:rPr>
              <a:t>Per pixel Triplet Loss on distance between the descriptors</a:t>
            </a:r>
            <a:endParaRPr sz="1000">
              <a:solidFill>
                <a:schemeClr val="dk1"/>
              </a:solidFill>
            </a:endParaRPr>
          </a:p>
          <a:p>
            <a:pPr indent="0" lvl="0" marL="0" rtl="0" algn="ctr">
              <a:spcBef>
                <a:spcPts val="0"/>
              </a:spcBef>
              <a:spcAft>
                <a:spcPts val="0"/>
              </a:spcAft>
              <a:buNone/>
            </a:pPr>
            <a:r>
              <a:rPr lang="en" sz="1000">
                <a:solidFill>
                  <a:schemeClr val="dk1"/>
                </a:solidFill>
              </a:rPr>
              <a:t>+ve and -ve samples from keypoint correspondences between the images</a:t>
            </a:r>
            <a:endParaRPr sz="1000">
              <a:solidFill>
                <a:schemeClr val="dk1"/>
              </a:solidFill>
            </a:endParaRPr>
          </a:p>
        </p:txBody>
      </p:sp>
      <p:sp>
        <p:nvSpPr>
          <p:cNvPr id="189" name="Google Shape;189;p23"/>
          <p:cNvSpPr/>
          <p:nvPr/>
        </p:nvSpPr>
        <p:spPr>
          <a:xfrm>
            <a:off x="6276000" y="3794750"/>
            <a:ext cx="2426700" cy="905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Score Loss</a:t>
            </a:r>
            <a:endParaRPr b="1" sz="1000">
              <a:solidFill>
                <a:schemeClr val="dk1"/>
              </a:solidFill>
            </a:endParaRPr>
          </a:p>
          <a:p>
            <a:pPr indent="0" lvl="0" marL="0" rtl="0" algn="ctr">
              <a:spcBef>
                <a:spcPts val="0"/>
              </a:spcBef>
              <a:spcAft>
                <a:spcPts val="0"/>
              </a:spcAft>
              <a:buNone/>
            </a:pPr>
            <a:r>
              <a:rPr lang="en" sz="1000">
                <a:solidFill>
                  <a:schemeClr val="dk1"/>
                </a:solidFill>
              </a:rPr>
              <a:t>Minimize the distance between scores of keypoint pairs + min./max. the average scores of keypoint pair </a:t>
            </a:r>
            <a:endParaRPr sz="1000">
              <a:solidFill>
                <a:schemeClr val="dk1"/>
              </a:solidFill>
            </a:endParaRPr>
          </a:p>
        </p:txBody>
      </p:sp>
      <p:sp>
        <p:nvSpPr>
          <p:cNvPr id="190" name="Google Shape;190;p23"/>
          <p:cNvSpPr/>
          <p:nvPr/>
        </p:nvSpPr>
        <p:spPr>
          <a:xfrm>
            <a:off x="6301200" y="578375"/>
            <a:ext cx="2376300" cy="30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Improve Outlier Rejection</a:t>
            </a:r>
            <a:endParaRPr sz="1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2643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KP2D</a:t>
            </a:r>
            <a:endParaRPr/>
          </a:p>
        </p:txBody>
      </p:sp>
      <p:sp>
        <p:nvSpPr>
          <p:cNvPr id="196" name="Google Shape;196;p24"/>
          <p:cNvSpPr txBox="1"/>
          <p:nvPr/>
        </p:nvSpPr>
        <p:spPr>
          <a:xfrm>
            <a:off x="4832163"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97" name="Google Shape;197;p24"/>
          <p:cNvSpPr txBox="1"/>
          <p:nvPr/>
        </p:nvSpPr>
        <p:spPr>
          <a:xfrm>
            <a:off x="201613" y="432950"/>
            <a:ext cx="529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Training on COCO</a:t>
            </a:r>
            <a:r>
              <a:rPr baseline="30000" lang="en">
                <a:solidFill>
                  <a:schemeClr val="dk1"/>
                </a:solidFill>
              </a:rPr>
              <a:t>[1]</a:t>
            </a:r>
            <a:r>
              <a:rPr lang="en">
                <a:solidFill>
                  <a:schemeClr val="dk1"/>
                </a:solidFill>
              </a:rPr>
              <a:t> 2017 (Train set) </a:t>
            </a:r>
            <a:endParaRPr>
              <a:solidFill>
                <a:schemeClr val="dk1"/>
              </a:solidFill>
            </a:endParaRPr>
          </a:p>
        </p:txBody>
      </p:sp>
      <p:cxnSp>
        <p:nvCxnSpPr>
          <p:cNvPr id="198" name="Google Shape;198;p24"/>
          <p:cNvCxnSpPr/>
          <p:nvPr/>
        </p:nvCxnSpPr>
        <p:spPr>
          <a:xfrm>
            <a:off x="5754750" y="938525"/>
            <a:ext cx="38100" cy="4134000"/>
          </a:xfrm>
          <a:prstGeom prst="straightConnector1">
            <a:avLst/>
          </a:prstGeom>
          <a:noFill/>
          <a:ln cap="flat" cmpd="sng" w="28575">
            <a:solidFill>
              <a:schemeClr val="dk1"/>
            </a:solidFill>
            <a:prstDash val="solid"/>
            <a:round/>
            <a:headEnd len="med" w="med" type="none"/>
            <a:tailEnd len="med" w="med" type="none"/>
          </a:ln>
        </p:spPr>
      </p:cxnSp>
      <p:sp>
        <p:nvSpPr>
          <p:cNvPr id="199" name="Google Shape;199;p24"/>
          <p:cNvSpPr txBox="1"/>
          <p:nvPr/>
        </p:nvSpPr>
        <p:spPr>
          <a:xfrm>
            <a:off x="6329925" y="172500"/>
            <a:ext cx="226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Validation on HPatches</a:t>
            </a:r>
            <a:r>
              <a:rPr baseline="30000" lang="en">
                <a:solidFill>
                  <a:schemeClr val="dk1"/>
                </a:solidFill>
              </a:rPr>
              <a:t>[2]</a:t>
            </a:r>
            <a:endParaRPr baseline="30000">
              <a:solidFill>
                <a:schemeClr val="dk1"/>
              </a:solidFill>
            </a:endParaRPr>
          </a:p>
        </p:txBody>
      </p:sp>
      <p:graphicFrame>
        <p:nvGraphicFramePr>
          <p:cNvPr id="200" name="Google Shape;200;p24"/>
          <p:cNvGraphicFramePr/>
          <p:nvPr/>
        </p:nvGraphicFramePr>
        <p:xfrm>
          <a:off x="201675" y="2604868"/>
          <a:ext cx="3000000" cy="3000000"/>
        </p:xfrm>
        <a:graphic>
          <a:graphicData uri="http://schemas.openxmlformats.org/drawingml/2006/table">
            <a:tbl>
              <a:tblPr>
                <a:noFill/>
                <a:tableStyleId>{1C42952A-0D83-47C2-8051-27DAFCEEC5FA}</a:tableStyleId>
              </a:tblPr>
              <a:tblGrid>
                <a:gridCol w="1364850"/>
                <a:gridCol w="1208525"/>
                <a:gridCol w="1867500"/>
                <a:gridCol w="854325"/>
              </a:tblGrid>
              <a:tr h="306350">
                <a:tc>
                  <a:txBody>
                    <a:bodyPr/>
                    <a:lstStyle/>
                    <a:p>
                      <a:pPr indent="0" lvl="0" marL="0" rtl="0" algn="ctr">
                        <a:spcBef>
                          <a:spcPts val="0"/>
                        </a:spcBef>
                        <a:spcAft>
                          <a:spcPts val="0"/>
                        </a:spcAft>
                        <a:buNone/>
                      </a:pPr>
                      <a:r>
                        <a:rPr b="1" lang="en" sz="900">
                          <a:solidFill>
                            <a:schemeClr val="dk1"/>
                          </a:solidFill>
                        </a:rPr>
                        <a:t>Validation Metrics</a:t>
                      </a:r>
                      <a:endParaRPr b="1"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dk1"/>
                          </a:solidFill>
                        </a:rPr>
                        <a:t>Our Training (12 epochs)</a:t>
                      </a:r>
                      <a:endParaRPr b="1"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dk1"/>
                          </a:solidFill>
                        </a:rPr>
                        <a:t>Results from the paper (50 epochs)</a:t>
                      </a:r>
                      <a:endParaRPr b="1"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900">
                          <a:solidFill>
                            <a:schemeClr val="dk1"/>
                          </a:solidFill>
                        </a:rPr>
                        <a:t>Progress</a:t>
                      </a:r>
                      <a:endParaRPr b="1"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4450">
                <a:tc>
                  <a:txBody>
                    <a:bodyPr/>
                    <a:lstStyle/>
                    <a:p>
                      <a:pPr indent="0" lvl="0" marL="0" rtl="0" algn="ctr">
                        <a:spcBef>
                          <a:spcPts val="0"/>
                        </a:spcBef>
                        <a:spcAft>
                          <a:spcPts val="0"/>
                        </a:spcAft>
                        <a:buNone/>
                      </a:pPr>
                      <a:r>
                        <a:rPr b="1" lang="en" sz="900">
                          <a:solidFill>
                            <a:schemeClr val="dk1"/>
                          </a:solidFill>
                        </a:rPr>
                        <a:t>C1</a:t>
                      </a:r>
                      <a:endParaRPr b="1"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900">
                          <a:solidFill>
                            <a:schemeClr val="dk1"/>
                          </a:solidFill>
                        </a:rPr>
                        <a:t>0.493</a:t>
                      </a:r>
                      <a:endParaRPr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900">
                          <a:solidFill>
                            <a:schemeClr val="dk1"/>
                          </a:solidFill>
                        </a:rPr>
                        <a:t>0.593 </a:t>
                      </a:r>
                      <a:endParaRPr sz="8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rowSpan="5">
                  <a:txBody>
                    <a:bodyPr/>
                    <a:lstStyle/>
                    <a:p>
                      <a:pPr indent="0" lvl="0" marL="0" rtl="0" algn="ctr">
                        <a:spcBef>
                          <a:spcPts val="0"/>
                        </a:spcBef>
                        <a:spcAft>
                          <a:spcPts val="0"/>
                        </a:spcAft>
                        <a:buNone/>
                      </a:pPr>
                      <a:r>
                        <a:t/>
                      </a:r>
                      <a:endParaRPr sz="3000">
                        <a:solidFill>
                          <a:schemeClr val="dk1"/>
                        </a:solidFill>
                      </a:endParaRPr>
                    </a:p>
                    <a:p>
                      <a:pPr indent="0" lvl="0" marL="0" rtl="0" algn="ctr">
                        <a:spcBef>
                          <a:spcPts val="0"/>
                        </a:spcBef>
                        <a:spcAft>
                          <a:spcPts val="0"/>
                        </a:spcAft>
                        <a:buNone/>
                      </a:pPr>
                      <a:r>
                        <a:rPr lang="en" sz="3000">
                          <a:solidFill>
                            <a:schemeClr val="dk1"/>
                          </a:solidFill>
                        </a:rPr>
                        <a:t>↑</a:t>
                      </a:r>
                      <a:endParaRPr sz="3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4450">
                <a:tc>
                  <a:txBody>
                    <a:bodyPr/>
                    <a:lstStyle/>
                    <a:p>
                      <a:pPr indent="0" lvl="0" marL="0" rtl="0" algn="ctr">
                        <a:spcBef>
                          <a:spcPts val="0"/>
                        </a:spcBef>
                        <a:spcAft>
                          <a:spcPts val="0"/>
                        </a:spcAft>
                        <a:buNone/>
                      </a:pPr>
                      <a:r>
                        <a:rPr b="1" lang="en" sz="900">
                          <a:solidFill>
                            <a:schemeClr val="dk1"/>
                          </a:solidFill>
                        </a:rPr>
                        <a:t>C3</a:t>
                      </a:r>
                      <a:endParaRPr b="1"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900">
                          <a:solidFill>
                            <a:schemeClr val="dk1"/>
                          </a:solidFill>
                        </a:rPr>
                        <a:t>0.831</a:t>
                      </a:r>
                      <a:endParaRPr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900">
                          <a:solidFill>
                            <a:schemeClr val="dk1"/>
                          </a:solidFill>
                        </a:rPr>
                        <a:t>0.867</a:t>
                      </a:r>
                      <a:endParaRPr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vMerge="1"/>
              </a:tr>
              <a:tr h="214450">
                <a:tc>
                  <a:txBody>
                    <a:bodyPr/>
                    <a:lstStyle/>
                    <a:p>
                      <a:pPr indent="0" lvl="0" marL="0" rtl="0" algn="ctr">
                        <a:spcBef>
                          <a:spcPts val="0"/>
                        </a:spcBef>
                        <a:spcAft>
                          <a:spcPts val="0"/>
                        </a:spcAft>
                        <a:buNone/>
                      </a:pPr>
                      <a:r>
                        <a:rPr b="1" lang="en" sz="900">
                          <a:solidFill>
                            <a:schemeClr val="dk1"/>
                          </a:solidFill>
                        </a:rPr>
                        <a:t>C5</a:t>
                      </a:r>
                      <a:endParaRPr b="1"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900">
                          <a:solidFill>
                            <a:schemeClr val="dk1"/>
                          </a:solidFill>
                        </a:rPr>
                        <a:t>0.893</a:t>
                      </a:r>
                      <a:endParaRPr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900">
                          <a:solidFill>
                            <a:schemeClr val="dk1"/>
                          </a:solidFill>
                        </a:rPr>
                        <a:t>0.91</a:t>
                      </a:r>
                      <a:endParaRPr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vMerge="1"/>
              </a:tr>
              <a:tr h="214450">
                <a:tc>
                  <a:txBody>
                    <a:bodyPr/>
                    <a:lstStyle/>
                    <a:p>
                      <a:pPr indent="0" lvl="0" marL="0" rtl="0" algn="ctr">
                        <a:spcBef>
                          <a:spcPts val="0"/>
                        </a:spcBef>
                        <a:spcAft>
                          <a:spcPts val="0"/>
                        </a:spcAft>
                        <a:buNone/>
                      </a:pPr>
                      <a:r>
                        <a:rPr b="1" lang="en" sz="900">
                          <a:solidFill>
                            <a:schemeClr val="dk1"/>
                          </a:solidFill>
                        </a:rPr>
                        <a:t>Matching Score</a:t>
                      </a:r>
                      <a:endParaRPr b="1"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rPr>
                        <a:t>0.544</a:t>
                      </a:r>
                      <a:endParaRPr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900">
                          <a:solidFill>
                            <a:schemeClr val="dk1"/>
                          </a:solidFill>
                        </a:rPr>
                        <a:t>0.546</a:t>
                      </a:r>
                      <a:endParaRPr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223600">
                <a:tc>
                  <a:txBody>
                    <a:bodyPr/>
                    <a:lstStyle/>
                    <a:p>
                      <a:pPr indent="0" lvl="0" marL="0" rtl="0" algn="ctr">
                        <a:spcBef>
                          <a:spcPts val="0"/>
                        </a:spcBef>
                        <a:spcAft>
                          <a:spcPts val="0"/>
                        </a:spcAft>
                        <a:buNone/>
                      </a:pPr>
                      <a:r>
                        <a:rPr b="1" lang="en" sz="900">
                          <a:solidFill>
                            <a:schemeClr val="dk1"/>
                          </a:solidFill>
                        </a:rPr>
                        <a:t>Repeatability</a:t>
                      </a:r>
                      <a:endParaRPr b="1"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900">
                          <a:solidFill>
                            <a:schemeClr val="dk1"/>
                          </a:solidFill>
                        </a:rPr>
                        <a:t>0.660</a:t>
                      </a:r>
                      <a:endParaRPr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900">
                          <a:solidFill>
                            <a:schemeClr val="dk1"/>
                          </a:solidFill>
                        </a:rPr>
                        <a:t>0.687</a:t>
                      </a:r>
                      <a:endParaRPr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vMerge="1"/>
              </a:tr>
              <a:tr h="214450">
                <a:tc>
                  <a:txBody>
                    <a:bodyPr/>
                    <a:lstStyle/>
                    <a:p>
                      <a:pPr indent="0" lvl="0" marL="0" rtl="0" algn="ctr">
                        <a:spcBef>
                          <a:spcPts val="0"/>
                        </a:spcBef>
                        <a:spcAft>
                          <a:spcPts val="0"/>
                        </a:spcAft>
                        <a:buNone/>
                      </a:pPr>
                      <a:r>
                        <a:rPr b="1" lang="en" sz="900">
                          <a:solidFill>
                            <a:schemeClr val="dk1"/>
                          </a:solidFill>
                        </a:rPr>
                        <a:t>Localization</a:t>
                      </a:r>
                      <a:endParaRPr b="1"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900">
                          <a:solidFill>
                            <a:schemeClr val="dk1"/>
                          </a:solidFill>
                        </a:rPr>
                        <a:t>0.913</a:t>
                      </a:r>
                      <a:endParaRPr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900">
                          <a:solidFill>
                            <a:schemeClr val="dk1"/>
                          </a:solidFill>
                        </a:rPr>
                        <a:t>0.892</a:t>
                      </a:r>
                      <a:endParaRPr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900">
                          <a:solidFill>
                            <a:schemeClr val="dk1"/>
                          </a:solidFill>
                        </a:rPr>
                        <a:t>↓</a:t>
                      </a:r>
                      <a:endParaRPr b="1" sz="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01" name="Google Shape;201;p24"/>
          <p:cNvSpPr txBox="1"/>
          <p:nvPr/>
        </p:nvSpPr>
        <p:spPr>
          <a:xfrm>
            <a:off x="6050725" y="4358450"/>
            <a:ext cx="3042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[1]Tsung-Yi Lin, et al. "Microsoft COCO: Common Objects in Context." (2015).</a:t>
            </a:r>
            <a:endParaRPr sz="900">
              <a:solidFill>
                <a:schemeClr val="dk1"/>
              </a:solidFill>
            </a:endParaRPr>
          </a:p>
          <a:p>
            <a:pPr indent="0" lvl="0" marL="0" rtl="0" algn="l">
              <a:spcBef>
                <a:spcPts val="0"/>
              </a:spcBef>
              <a:spcAft>
                <a:spcPts val="0"/>
              </a:spcAft>
              <a:buNone/>
            </a:pPr>
            <a:r>
              <a:rPr lang="en" sz="900">
                <a:solidFill>
                  <a:schemeClr val="dk1"/>
                </a:solidFill>
              </a:rPr>
              <a:t>[2]Vassileios Balntas, et al. "HPatches: A benchmark and evaluation of handcrafted and learned local descriptors." (2017).</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pic>
        <p:nvPicPr>
          <p:cNvPr id="202" name="Google Shape;202;p24"/>
          <p:cNvPicPr preferRelativeResize="0"/>
          <p:nvPr/>
        </p:nvPicPr>
        <p:blipFill>
          <a:blip r:embed="rId3">
            <a:alphaModFix/>
          </a:blip>
          <a:stretch>
            <a:fillRect/>
          </a:stretch>
        </p:blipFill>
        <p:spPr>
          <a:xfrm>
            <a:off x="232625" y="924950"/>
            <a:ext cx="2480600" cy="1555950"/>
          </a:xfrm>
          <a:prstGeom prst="rect">
            <a:avLst/>
          </a:prstGeom>
          <a:noFill/>
          <a:ln>
            <a:noFill/>
          </a:ln>
        </p:spPr>
      </p:pic>
      <p:pic>
        <p:nvPicPr>
          <p:cNvPr id="203" name="Google Shape;203;p24"/>
          <p:cNvPicPr preferRelativeResize="0"/>
          <p:nvPr/>
        </p:nvPicPr>
        <p:blipFill>
          <a:blip r:embed="rId4">
            <a:alphaModFix/>
          </a:blip>
          <a:stretch>
            <a:fillRect/>
          </a:stretch>
        </p:blipFill>
        <p:spPr>
          <a:xfrm>
            <a:off x="2713225" y="924475"/>
            <a:ext cx="2480600" cy="1555938"/>
          </a:xfrm>
          <a:prstGeom prst="rect">
            <a:avLst/>
          </a:prstGeom>
          <a:noFill/>
          <a:ln>
            <a:noFill/>
          </a:ln>
        </p:spPr>
      </p:pic>
      <p:pic>
        <p:nvPicPr>
          <p:cNvPr id="204" name="Google Shape;204;p24"/>
          <p:cNvPicPr preferRelativeResize="0"/>
          <p:nvPr/>
        </p:nvPicPr>
        <p:blipFill>
          <a:blip r:embed="rId5">
            <a:alphaModFix/>
          </a:blip>
          <a:stretch>
            <a:fillRect/>
          </a:stretch>
        </p:blipFill>
        <p:spPr>
          <a:xfrm>
            <a:off x="6417039" y="725501"/>
            <a:ext cx="2367936" cy="1650175"/>
          </a:xfrm>
          <a:prstGeom prst="rect">
            <a:avLst/>
          </a:prstGeom>
          <a:noFill/>
          <a:ln>
            <a:noFill/>
          </a:ln>
        </p:spPr>
      </p:pic>
      <p:pic>
        <p:nvPicPr>
          <p:cNvPr id="205" name="Google Shape;205;p24"/>
          <p:cNvPicPr preferRelativeResize="0"/>
          <p:nvPr/>
        </p:nvPicPr>
        <p:blipFill>
          <a:blip r:embed="rId6">
            <a:alphaModFix/>
          </a:blip>
          <a:stretch>
            <a:fillRect/>
          </a:stretch>
        </p:blipFill>
        <p:spPr>
          <a:xfrm>
            <a:off x="6416600" y="2375675"/>
            <a:ext cx="2367925" cy="165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205675" y="16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KP2D</a:t>
            </a:r>
            <a:endParaRPr/>
          </a:p>
        </p:txBody>
      </p:sp>
      <p:sp>
        <p:nvSpPr>
          <p:cNvPr id="211" name="Google Shape;211;p25"/>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212" name="Google Shape;212;p25"/>
          <p:cNvSpPr txBox="1"/>
          <p:nvPr/>
        </p:nvSpPr>
        <p:spPr>
          <a:xfrm>
            <a:off x="520250" y="762850"/>
            <a:ext cx="515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Pretraining on KITTI</a:t>
            </a:r>
            <a:r>
              <a:rPr baseline="30000" lang="en">
                <a:solidFill>
                  <a:schemeClr val="dk1"/>
                </a:solidFill>
              </a:rPr>
              <a:t>[1]</a:t>
            </a:r>
            <a:r>
              <a:rPr lang="en">
                <a:solidFill>
                  <a:schemeClr val="dk1"/>
                </a:solidFill>
              </a:rPr>
              <a:t> - Eigen Zhou split</a:t>
            </a:r>
            <a:endParaRPr>
              <a:solidFill>
                <a:schemeClr val="dk1"/>
              </a:solidFill>
            </a:endParaRPr>
          </a:p>
        </p:txBody>
      </p:sp>
      <p:pic>
        <p:nvPicPr>
          <p:cNvPr id="213" name="Google Shape;213;p25"/>
          <p:cNvPicPr preferRelativeResize="0"/>
          <p:nvPr/>
        </p:nvPicPr>
        <p:blipFill>
          <a:blip r:embed="rId3">
            <a:alphaModFix/>
          </a:blip>
          <a:stretch>
            <a:fillRect/>
          </a:stretch>
        </p:blipFill>
        <p:spPr>
          <a:xfrm>
            <a:off x="205675" y="3210513"/>
            <a:ext cx="8870151" cy="1377000"/>
          </a:xfrm>
          <a:prstGeom prst="rect">
            <a:avLst/>
          </a:prstGeom>
          <a:noFill/>
          <a:ln>
            <a:noFill/>
          </a:ln>
        </p:spPr>
      </p:pic>
      <p:sp>
        <p:nvSpPr>
          <p:cNvPr id="214" name="Google Shape;214;p25"/>
          <p:cNvSpPr txBox="1"/>
          <p:nvPr/>
        </p:nvSpPr>
        <p:spPr>
          <a:xfrm>
            <a:off x="4794825" y="762850"/>
            <a:ext cx="406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Help the network navigate the domain shift with pre-training</a:t>
            </a:r>
            <a:endParaRPr>
              <a:solidFill>
                <a:schemeClr val="dk1"/>
              </a:solidFill>
            </a:endParaRPr>
          </a:p>
        </p:txBody>
      </p:sp>
      <p:sp>
        <p:nvSpPr>
          <p:cNvPr id="215" name="Google Shape;215;p25"/>
          <p:cNvSpPr txBox="1"/>
          <p:nvPr/>
        </p:nvSpPr>
        <p:spPr>
          <a:xfrm>
            <a:off x="4857175" y="1556575"/>
            <a:ext cx="378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Use model that performs well on KITTI to plug into KP3D baseline model and freeze the network for initial configurations.</a:t>
            </a:r>
            <a:endParaRPr>
              <a:solidFill>
                <a:schemeClr val="dk1"/>
              </a:solidFill>
            </a:endParaRPr>
          </a:p>
        </p:txBody>
      </p:sp>
      <p:sp>
        <p:nvSpPr>
          <p:cNvPr id="216" name="Google Shape;216;p25"/>
          <p:cNvSpPr txBox="1"/>
          <p:nvPr/>
        </p:nvSpPr>
        <p:spPr>
          <a:xfrm>
            <a:off x="205700" y="4587500"/>
            <a:ext cx="8870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Figure - Visualisation of the matched keypoints on KITTI from KeypointNet</a:t>
            </a:r>
            <a:endParaRPr sz="1100">
              <a:solidFill>
                <a:schemeClr val="dk1"/>
              </a:solidFill>
            </a:endParaRPr>
          </a:p>
        </p:txBody>
      </p:sp>
      <p:sp>
        <p:nvSpPr>
          <p:cNvPr id="217" name="Google Shape;217;p25"/>
          <p:cNvSpPr txBox="1"/>
          <p:nvPr/>
        </p:nvSpPr>
        <p:spPr>
          <a:xfrm>
            <a:off x="205675" y="4825075"/>
            <a:ext cx="887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[1] Geiger, A., et al. “Vision Meets Robotics: The KITTI Dataset.” The International Journal of Robotics Research, vol. 32, no. 11, Sept. 2013</a:t>
            </a:r>
            <a:endParaRPr sz="1000">
              <a:solidFill>
                <a:schemeClr val="dk1"/>
              </a:solidFill>
            </a:endParaRPr>
          </a:p>
        </p:txBody>
      </p:sp>
      <p:pic>
        <p:nvPicPr>
          <p:cNvPr id="218" name="Google Shape;218;p25"/>
          <p:cNvPicPr preferRelativeResize="0"/>
          <p:nvPr/>
        </p:nvPicPr>
        <p:blipFill>
          <a:blip r:embed="rId4">
            <a:alphaModFix/>
          </a:blip>
          <a:stretch>
            <a:fillRect/>
          </a:stretch>
        </p:blipFill>
        <p:spPr>
          <a:xfrm>
            <a:off x="1132750" y="1100900"/>
            <a:ext cx="2426059" cy="17426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KP3D</a:t>
            </a:r>
            <a:r>
              <a:rPr baseline="30000" lang="en"/>
              <a:t>[1]</a:t>
            </a:r>
            <a:endParaRPr baseline="30000"/>
          </a:p>
        </p:txBody>
      </p:sp>
      <p:sp>
        <p:nvSpPr>
          <p:cNvPr id="224" name="Google Shape;224;p26"/>
          <p:cNvSpPr txBox="1"/>
          <p:nvPr/>
        </p:nvSpPr>
        <p:spPr>
          <a:xfrm>
            <a:off x="400588" y="4086625"/>
            <a:ext cx="382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PriorDepth - Pose with Essential Matrix</a:t>
            </a:r>
            <a:endParaRPr>
              <a:solidFill>
                <a:schemeClr val="dk1"/>
              </a:solidFill>
            </a:endParaRPr>
          </a:p>
        </p:txBody>
      </p:sp>
      <p:pic>
        <p:nvPicPr>
          <p:cNvPr id="225" name="Google Shape;225;p26"/>
          <p:cNvPicPr preferRelativeResize="0"/>
          <p:nvPr/>
        </p:nvPicPr>
        <p:blipFill>
          <a:blip r:embed="rId3">
            <a:alphaModFix/>
          </a:blip>
          <a:stretch>
            <a:fillRect/>
          </a:stretch>
        </p:blipFill>
        <p:spPr>
          <a:xfrm>
            <a:off x="543488" y="1244475"/>
            <a:ext cx="3540125" cy="2808774"/>
          </a:xfrm>
          <a:prstGeom prst="rect">
            <a:avLst/>
          </a:prstGeom>
          <a:noFill/>
          <a:ln>
            <a:noFill/>
          </a:ln>
        </p:spPr>
      </p:pic>
      <p:pic>
        <p:nvPicPr>
          <p:cNvPr id="226" name="Google Shape;226;p26"/>
          <p:cNvPicPr preferRelativeResize="0"/>
          <p:nvPr/>
        </p:nvPicPr>
        <p:blipFill>
          <a:blip r:embed="rId4">
            <a:alphaModFix/>
          </a:blip>
          <a:stretch>
            <a:fillRect/>
          </a:stretch>
        </p:blipFill>
        <p:spPr>
          <a:xfrm>
            <a:off x="5030925" y="1244475"/>
            <a:ext cx="3674763" cy="2808774"/>
          </a:xfrm>
          <a:prstGeom prst="rect">
            <a:avLst/>
          </a:prstGeom>
          <a:noFill/>
          <a:ln>
            <a:noFill/>
          </a:ln>
        </p:spPr>
      </p:pic>
      <p:sp>
        <p:nvSpPr>
          <p:cNvPr id="227" name="Google Shape;227;p26"/>
          <p:cNvSpPr txBox="1"/>
          <p:nvPr/>
        </p:nvSpPr>
        <p:spPr>
          <a:xfrm>
            <a:off x="4917488" y="4121575"/>
            <a:ext cx="382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PriorDepth - Pose with Perspective-n-Point</a:t>
            </a:r>
            <a:endParaRPr>
              <a:solidFill>
                <a:schemeClr val="dk1"/>
              </a:solidFill>
            </a:endParaRPr>
          </a:p>
        </p:txBody>
      </p:sp>
      <p:sp>
        <p:nvSpPr>
          <p:cNvPr id="228" name="Google Shape;228;p26"/>
          <p:cNvSpPr txBox="1"/>
          <p:nvPr/>
        </p:nvSpPr>
        <p:spPr>
          <a:xfrm>
            <a:off x="44575" y="4827525"/>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 Tang, Jiexiong, et al. “Self-Supervised 3D Keypoint Learning for Ego-Motion Estimation”</a:t>
            </a:r>
            <a:endParaRPr sz="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p:nvPr/>
        </p:nvSpPr>
        <p:spPr>
          <a:xfrm>
            <a:off x="267125" y="2134950"/>
            <a:ext cx="4153500" cy="1917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34" name="Google Shape;234;p27"/>
          <p:cNvSpPr txBox="1"/>
          <p:nvPr>
            <p:ph type="title"/>
          </p:nvPr>
        </p:nvSpPr>
        <p:spPr>
          <a:xfrm>
            <a:off x="267125" y="302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KP3D</a:t>
            </a:r>
            <a:endParaRPr baseline="30000"/>
          </a:p>
        </p:txBody>
      </p:sp>
      <p:sp>
        <p:nvSpPr>
          <p:cNvPr id="235" name="Google Shape;235;p27"/>
          <p:cNvSpPr txBox="1"/>
          <p:nvPr/>
        </p:nvSpPr>
        <p:spPr>
          <a:xfrm>
            <a:off x="392125" y="908763"/>
            <a:ext cx="38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Possible Training Configurations</a:t>
            </a:r>
            <a:endParaRPr>
              <a:solidFill>
                <a:schemeClr val="dk1"/>
              </a:solidFill>
            </a:endParaRPr>
          </a:p>
        </p:txBody>
      </p:sp>
      <p:sp>
        <p:nvSpPr>
          <p:cNvPr id="236" name="Google Shape;236;p27"/>
          <p:cNvSpPr txBox="1"/>
          <p:nvPr/>
        </p:nvSpPr>
        <p:spPr>
          <a:xfrm>
            <a:off x="766325" y="2165700"/>
            <a:ext cx="1533000" cy="492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UnFrozen KeyPointNet</a:t>
            </a:r>
            <a:endParaRPr b="1" sz="1000">
              <a:solidFill>
                <a:schemeClr val="dk1"/>
              </a:solidFill>
            </a:endParaRPr>
          </a:p>
        </p:txBody>
      </p:sp>
      <p:sp>
        <p:nvSpPr>
          <p:cNvPr id="237" name="Google Shape;237;p27"/>
          <p:cNvSpPr txBox="1"/>
          <p:nvPr/>
        </p:nvSpPr>
        <p:spPr>
          <a:xfrm>
            <a:off x="5499775" y="2134950"/>
            <a:ext cx="24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8" name="Google Shape;238;p27"/>
          <p:cNvSpPr txBox="1"/>
          <p:nvPr/>
        </p:nvSpPr>
        <p:spPr>
          <a:xfrm>
            <a:off x="2723075" y="2242650"/>
            <a:ext cx="14439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rPr>
              <a:t>Frozen</a:t>
            </a:r>
            <a:r>
              <a:rPr b="1" lang="en" sz="1000">
                <a:solidFill>
                  <a:schemeClr val="dk1"/>
                </a:solidFill>
              </a:rPr>
              <a:t> KeyPointNet</a:t>
            </a:r>
            <a:endParaRPr b="1" sz="1000">
              <a:solidFill>
                <a:schemeClr val="dk1"/>
              </a:solidFill>
            </a:endParaRPr>
          </a:p>
        </p:txBody>
      </p:sp>
      <p:sp>
        <p:nvSpPr>
          <p:cNvPr id="239" name="Google Shape;239;p27"/>
          <p:cNvSpPr txBox="1"/>
          <p:nvPr/>
        </p:nvSpPr>
        <p:spPr>
          <a:xfrm>
            <a:off x="490150" y="3189725"/>
            <a:ext cx="1042800" cy="4926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Homographic warping</a:t>
            </a:r>
            <a:endParaRPr sz="1000">
              <a:solidFill>
                <a:schemeClr val="dk1"/>
              </a:solidFill>
            </a:endParaRPr>
          </a:p>
        </p:txBody>
      </p:sp>
      <p:sp>
        <p:nvSpPr>
          <p:cNvPr id="240" name="Google Shape;240;p27"/>
          <p:cNvSpPr txBox="1"/>
          <p:nvPr/>
        </p:nvSpPr>
        <p:spPr>
          <a:xfrm>
            <a:off x="1765525" y="2958875"/>
            <a:ext cx="1273500" cy="9543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Homographic warping</a:t>
            </a:r>
            <a:endParaRPr sz="1000">
              <a:solidFill>
                <a:schemeClr val="dk1"/>
              </a:solidFill>
            </a:endParaRPr>
          </a:p>
          <a:p>
            <a:pPr indent="0" lvl="0" marL="0" rtl="0" algn="ctr">
              <a:spcBef>
                <a:spcPts val="0"/>
              </a:spcBef>
              <a:spcAft>
                <a:spcPts val="0"/>
              </a:spcAft>
              <a:buNone/>
            </a:pPr>
            <a:r>
              <a:rPr lang="en" sz="1000">
                <a:solidFill>
                  <a:schemeClr val="dk1"/>
                </a:solidFill>
              </a:rPr>
              <a:t>+</a:t>
            </a:r>
            <a:endParaRPr sz="1000">
              <a:solidFill>
                <a:schemeClr val="dk1"/>
              </a:solidFill>
            </a:endParaRPr>
          </a:p>
          <a:p>
            <a:pPr indent="0" lvl="0" marL="0" rtl="0" algn="ctr">
              <a:spcBef>
                <a:spcPts val="0"/>
              </a:spcBef>
              <a:spcAft>
                <a:spcPts val="0"/>
              </a:spcAft>
              <a:buNone/>
            </a:pPr>
            <a:r>
              <a:rPr lang="en" sz="1000">
                <a:solidFill>
                  <a:schemeClr val="dk1"/>
                </a:solidFill>
              </a:rPr>
              <a:t>Perspective Warping</a:t>
            </a:r>
            <a:endParaRPr sz="1000">
              <a:solidFill>
                <a:schemeClr val="dk1"/>
              </a:solidFill>
            </a:endParaRPr>
          </a:p>
        </p:txBody>
      </p:sp>
      <p:sp>
        <p:nvSpPr>
          <p:cNvPr id="241" name="Google Shape;241;p27"/>
          <p:cNvSpPr txBox="1"/>
          <p:nvPr/>
        </p:nvSpPr>
        <p:spPr>
          <a:xfrm>
            <a:off x="3867950" y="1112138"/>
            <a:ext cx="1764600" cy="384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rPr>
              <a:t>Train DepthNet</a:t>
            </a:r>
            <a:endParaRPr sz="1300">
              <a:solidFill>
                <a:schemeClr val="dk1"/>
              </a:solidFill>
            </a:endParaRPr>
          </a:p>
        </p:txBody>
      </p:sp>
      <p:cxnSp>
        <p:nvCxnSpPr>
          <p:cNvPr id="242" name="Google Shape;242;p27"/>
          <p:cNvCxnSpPr>
            <a:stCxn id="241" idx="2"/>
            <a:endCxn id="233" idx="0"/>
          </p:cNvCxnSpPr>
          <p:nvPr/>
        </p:nvCxnSpPr>
        <p:spPr>
          <a:xfrm rot="5400000">
            <a:off x="3228200" y="612788"/>
            <a:ext cx="637800" cy="2406300"/>
          </a:xfrm>
          <a:prstGeom prst="bentConnector3">
            <a:avLst>
              <a:gd fmla="val 50009" name="adj1"/>
            </a:avLst>
          </a:prstGeom>
          <a:noFill/>
          <a:ln cap="flat" cmpd="sng" w="9525">
            <a:solidFill>
              <a:schemeClr val="dk1"/>
            </a:solidFill>
            <a:prstDash val="solid"/>
            <a:round/>
            <a:headEnd len="med" w="med" type="none"/>
            <a:tailEnd len="med" w="med" type="none"/>
          </a:ln>
        </p:spPr>
      </p:cxnSp>
      <p:cxnSp>
        <p:nvCxnSpPr>
          <p:cNvPr id="243" name="Google Shape;243;p27"/>
          <p:cNvCxnSpPr>
            <a:stCxn id="236" idx="2"/>
            <a:endCxn id="239" idx="0"/>
          </p:cNvCxnSpPr>
          <p:nvPr/>
        </p:nvCxnSpPr>
        <p:spPr>
          <a:xfrm flipH="1">
            <a:off x="1011425" y="2658300"/>
            <a:ext cx="521400" cy="531300"/>
          </a:xfrm>
          <a:prstGeom prst="straightConnector1">
            <a:avLst/>
          </a:prstGeom>
          <a:noFill/>
          <a:ln cap="flat" cmpd="sng" w="9525">
            <a:solidFill>
              <a:schemeClr val="dk1"/>
            </a:solidFill>
            <a:prstDash val="solid"/>
            <a:round/>
            <a:headEnd len="med" w="med" type="none"/>
            <a:tailEnd len="med" w="med" type="triangle"/>
          </a:ln>
        </p:spPr>
      </p:cxnSp>
      <p:cxnSp>
        <p:nvCxnSpPr>
          <p:cNvPr id="244" name="Google Shape;244;p27"/>
          <p:cNvCxnSpPr>
            <a:stCxn id="236" idx="2"/>
            <a:endCxn id="240" idx="0"/>
          </p:cNvCxnSpPr>
          <p:nvPr/>
        </p:nvCxnSpPr>
        <p:spPr>
          <a:xfrm>
            <a:off x="1532825" y="2658300"/>
            <a:ext cx="869400" cy="300600"/>
          </a:xfrm>
          <a:prstGeom prst="straightConnector1">
            <a:avLst/>
          </a:prstGeom>
          <a:noFill/>
          <a:ln cap="flat" cmpd="sng" w="9525">
            <a:solidFill>
              <a:schemeClr val="dk1"/>
            </a:solidFill>
            <a:prstDash val="solid"/>
            <a:round/>
            <a:headEnd len="med" w="med" type="none"/>
            <a:tailEnd len="med" w="med" type="triangle"/>
          </a:ln>
        </p:spPr>
      </p:cxnSp>
      <p:grpSp>
        <p:nvGrpSpPr>
          <p:cNvPr id="245" name="Google Shape;245;p27"/>
          <p:cNvGrpSpPr/>
          <p:nvPr/>
        </p:nvGrpSpPr>
        <p:grpSpPr>
          <a:xfrm>
            <a:off x="5072275" y="2958900"/>
            <a:ext cx="3288000" cy="1866600"/>
            <a:chOff x="5499775" y="2110250"/>
            <a:chExt cx="3288000" cy="1866600"/>
          </a:xfrm>
        </p:grpSpPr>
        <p:sp>
          <p:nvSpPr>
            <p:cNvPr id="246" name="Google Shape;246;p27"/>
            <p:cNvSpPr/>
            <p:nvPr/>
          </p:nvSpPr>
          <p:spPr>
            <a:xfrm>
              <a:off x="5499775" y="2110250"/>
              <a:ext cx="3288000" cy="18666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47" name="Google Shape;247;p27"/>
            <p:cNvSpPr txBox="1"/>
            <p:nvPr/>
          </p:nvSpPr>
          <p:spPr>
            <a:xfrm>
              <a:off x="7465850" y="2821550"/>
              <a:ext cx="1107900" cy="4926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PnP based Pose</a:t>
              </a:r>
              <a:endParaRPr sz="1000">
                <a:solidFill>
                  <a:schemeClr val="dk1"/>
                </a:solidFill>
              </a:endParaRPr>
            </a:p>
          </p:txBody>
        </p:sp>
        <p:sp>
          <p:nvSpPr>
            <p:cNvPr id="248" name="Google Shape;248;p27"/>
            <p:cNvSpPr txBox="1"/>
            <p:nvPr/>
          </p:nvSpPr>
          <p:spPr>
            <a:xfrm>
              <a:off x="5898250" y="2864150"/>
              <a:ext cx="1273500" cy="4926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Essential Matrix</a:t>
              </a:r>
              <a:r>
                <a:rPr lang="en" sz="1000">
                  <a:solidFill>
                    <a:schemeClr val="dk1"/>
                  </a:solidFill>
                </a:rPr>
                <a:t> based Pose</a:t>
              </a:r>
              <a:endParaRPr sz="1000">
                <a:solidFill>
                  <a:schemeClr val="dk1"/>
                </a:solidFill>
              </a:endParaRPr>
            </a:p>
          </p:txBody>
        </p:sp>
        <p:sp>
          <p:nvSpPr>
            <p:cNvPr id="249" name="Google Shape;249;p27"/>
            <p:cNvSpPr txBox="1"/>
            <p:nvPr/>
          </p:nvSpPr>
          <p:spPr>
            <a:xfrm>
              <a:off x="6661075" y="2110250"/>
              <a:ext cx="1107900" cy="33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rPr>
                <a:t>Pose Estimator</a:t>
              </a:r>
              <a:endParaRPr b="1" sz="1000">
                <a:solidFill>
                  <a:schemeClr val="dk1"/>
                </a:solidFill>
              </a:endParaRPr>
            </a:p>
          </p:txBody>
        </p:sp>
        <p:cxnSp>
          <p:nvCxnSpPr>
            <p:cNvPr id="250" name="Google Shape;250;p27"/>
            <p:cNvCxnSpPr>
              <a:stCxn id="249" idx="2"/>
              <a:endCxn id="248" idx="0"/>
            </p:cNvCxnSpPr>
            <p:nvPr/>
          </p:nvCxnSpPr>
          <p:spPr>
            <a:xfrm flipH="1">
              <a:off x="6534925" y="2448950"/>
              <a:ext cx="680100" cy="415200"/>
            </a:xfrm>
            <a:prstGeom prst="straightConnector1">
              <a:avLst/>
            </a:prstGeom>
            <a:noFill/>
            <a:ln cap="flat" cmpd="sng" w="9525">
              <a:solidFill>
                <a:schemeClr val="dk1"/>
              </a:solidFill>
              <a:prstDash val="solid"/>
              <a:round/>
              <a:headEnd len="med" w="med" type="none"/>
              <a:tailEnd len="med" w="med" type="triangle"/>
            </a:ln>
          </p:spPr>
        </p:cxnSp>
        <p:cxnSp>
          <p:nvCxnSpPr>
            <p:cNvPr id="251" name="Google Shape;251;p27"/>
            <p:cNvCxnSpPr>
              <a:stCxn id="249" idx="2"/>
              <a:endCxn id="247" idx="0"/>
            </p:cNvCxnSpPr>
            <p:nvPr/>
          </p:nvCxnSpPr>
          <p:spPr>
            <a:xfrm>
              <a:off x="7215025" y="2448950"/>
              <a:ext cx="804900" cy="372600"/>
            </a:xfrm>
            <a:prstGeom prst="straightConnector1">
              <a:avLst/>
            </a:prstGeom>
            <a:noFill/>
            <a:ln cap="flat" cmpd="sng" w="9525">
              <a:solidFill>
                <a:schemeClr val="dk1"/>
              </a:solidFill>
              <a:prstDash val="solid"/>
              <a:round/>
              <a:headEnd len="med" w="med" type="none"/>
              <a:tailEnd len="med" w="med" type="triangle"/>
            </a:ln>
          </p:spPr>
        </p:cxnSp>
      </p:grpSp>
      <p:sp>
        <p:nvSpPr>
          <p:cNvPr id="252" name="Google Shape;252;p27"/>
          <p:cNvSpPr txBox="1"/>
          <p:nvPr/>
        </p:nvSpPr>
        <p:spPr>
          <a:xfrm>
            <a:off x="750725" y="4385025"/>
            <a:ext cx="1042800" cy="431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rPr>
              <a:t>As Proposed in KP2D</a:t>
            </a:r>
            <a:r>
              <a:rPr baseline="30000" lang="en" sz="800">
                <a:solidFill>
                  <a:schemeClr val="dk1"/>
                </a:solidFill>
              </a:rPr>
              <a:t>[1]</a:t>
            </a:r>
            <a:endParaRPr baseline="30000" sz="800">
              <a:solidFill>
                <a:schemeClr val="dk1"/>
              </a:solidFill>
            </a:endParaRPr>
          </a:p>
        </p:txBody>
      </p:sp>
      <p:sp>
        <p:nvSpPr>
          <p:cNvPr id="253" name="Google Shape;253;p27"/>
          <p:cNvSpPr txBox="1"/>
          <p:nvPr/>
        </p:nvSpPr>
        <p:spPr>
          <a:xfrm>
            <a:off x="1894350" y="4446675"/>
            <a:ext cx="1273500" cy="3078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rPr>
              <a:t>Our Extensions</a:t>
            </a:r>
            <a:endParaRPr sz="800">
              <a:solidFill>
                <a:schemeClr val="dk1"/>
              </a:solidFill>
            </a:endParaRPr>
          </a:p>
        </p:txBody>
      </p:sp>
      <p:cxnSp>
        <p:nvCxnSpPr>
          <p:cNvPr id="254" name="Google Shape;254;p27"/>
          <p:cNvCxnSpPr>
            <a:stCxn id="241" idx="2"/>
            <a:endCxn id="249" idx="0"/>
          </p:cNvCxnSpPr>
          <p:nvPr/>
        </p:nvCxnSpPr>
        <p:spPr>
          <a:xfrm flipH="1" rot="-5400000">
            <a:off x="5037950" y="1209338"/>
            <a:ext cx="1461900" cy="2037300"/>
          </a:xfrm>
          <a:prstGeom prst="bentConnector3">
            <a:avLst>
              <a:gd fmla="val 78048" name="adj1"/>
            </a:avLst>
          </a:prstGeom>
          <a:noFill/>
          <a:ln cap="flat" cmpd="sng" w="9525">
            <a:solidFill>
              <a:schemeClr val="dk1"/>
            </a:solidFill>
            <a:prstDash val="solid"/>
            <a:round/>
            <a:headEnd len="med" w="med" type="none"/>
            <a:tailEnd len="med" w="med" type="none"/>
          </a:ln>
        </p:spPr>
      </p:cxnSp>
      <p:pic>
        <p:nvPicPr>
          <p:cNvPr id="255" name="Google Shape;255;p27"/>
          <p:cNvPicPr preferRelativeResize="0"/>
          <p:nvPr/>
        </p:nvPicPr>
        <p:blipFill>
          <a:blip r:embed="rId3">
            <a:alphaModFix/>
          </a:blip>
          <a:stretch>
            <a:fillRect/>
          </a:stretch>
        </p:blipFill>
        <p:spPr>
          <a:xfrm>
            <a:off x="6024648" y="2"/>
            <a:ext cx="3030174" cy="2404192"/>
          </a:xfrm>
          <a:prstGeom prst="rect">
            <a:avLst/>
          </a:prstGeom>
          <a:noFill/>
          <a:ln>
            <a:noFill/>
          </a:ln>
        </p:spPr>
      </p:pic>
      <p:sp>
        <p:nvSpPr>
          <p:cNvPr id="256" name="Google Shape;256;p27"/>
          <p:cNvSpPr txBox="1"/>
          <p:nvPr/>
        </p:nvSpPr>
        <p:spPr>
          <a:xfrm>
            <a:off x="86300" y="4885500"/>
            <a:ext cx="522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 Tang, Jiexiong, et al. “Neural Outlier Rejection for Self-Supervised Keypoint Learning.” ArXiv:1912.10615</a:t>
            </a:r>
            <a:endParaRPr sz="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Pose from Essential Matrix Expanded</a:t>
            </a:r>
            <a:endParaRPr/>
          </a:p>
        </p:txBody>
      </p:sp>
      <p:sp>
        <p:nvSpPr>
          <p:cNvPr id="262" name="Google Shape;262;p28"/>
          <p:cNvSpPr/>
          <p:nvPr/>
        </p:nvSpPr>
        <p:spPr>
          <a:xfrm>
            <a:off x="169325" y="1538550"/>
            <a:ext cx="1898400" cy="1161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000">
                <a:solidFill>
                  <a:schemeClr val="dk1"/>
                </a:solidFill>
              </a:rPr>
              <a:t>Get</a:t>
            </a:r>
            <a:r>
              <a:rPr lang="en" sz="1000">
                <a:solidFill>
                  <a:schemeClr val="dk1"/>
                </a:solidFill>
              </a:rPr>
              <a:t> keypoint feature descriptors, coordinates, and scores from KeyPointNet</a:t>
            </a:r>
            <a:endParaRPr sz="1000"/>
          </a:p>
        </p:txBody>
      </p:sp>
      <p:sp>
        <p:nvSpPr>
          <p:cNvPr id="263" name="Google Shape;263;p28"/>
          <p:cNvSpPr/>
          <p:nvPr/>
        </p:nvSpPr>
        <p:spPr>
          <a:xfrm>
            <a:off x="2328475" y="1538550"/>
            <a:ext cx="1488600" cy="11619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Scores </a:t>
            </a:r>
            <a:endParaRPr sz="1000"/>
          </a:p>
        </p:txBody>
      </p:sp>
      <p:sp>
        <p:nvSpPr>
          <p:cNvPr id="264" name="Google Shape;264;p28"/>
          <p:cNvSpPr/>
          <p:nvPr/>
        </p:nvSpPr>
        <p:spPr>
          <a:xfrm>
            <a:off x="4077825" y="1538550"/>
            <a:ext cx="918000" cy="1200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Match</a:t>
            </a:r>
            <a:endParaRPr sz="1000"/>
          </a:p>
        </p:txBody>
      </p:sp>
      <p:sp>
        <p:nvSpPr>
          <p:cNvPr id="265" name="Google Shape;265;p28"/>
          <p:cNvSpPr/>
          <p:nvPr/>
        </p:nvSpPr>
        <p:spPr>
          <a:xfrm>
            <a:off x="5318900" y="1538550"/>
            <a:ext cx="1488600" cy="12009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Matched Descriptor Distance</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266" name="Google Shape;266;p28"/>
          <p:cNvSpPr/>
          <p:nvPr/>
        </p:nvSpPr>
        <p:spPr>
          <a:xfrm>
            <a:off x="7130575" y="1538550"/>
            <a:ext cx="1488600" cy="12009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Symmetric Epipolar Distance</a:t>
            </a:r>
            <a:endParaRPr sz="1000">
              <a:solidFill>
                <a:schemeClr val="dk1"/>
              </a:solidFill>
            </a:endParaRPr>
          </a:p>
        </p:txBody>
      </p:sp>
      <p:cxnSp>
        <p:nvCxnSpPr>
          <p:cNvPr id="267" name="Google Shape;267;p28"/>
          <p:cNvCxnSpPr>
            <a:stCxn id="262" idx="3"/>
            <a:endCxn id="263" idx="1"/>
          </p:cNvCxnSpPr>
          <p:nvPr/>
        </p:nvCxnSpPr>
        <p:spPr>
          <a:xfrm>
            <a:off x="2067725" y="2119500"/>
            <a:ext cx="260700" cy="0"/>
          </a:xfrm>
          <a:prstGeom prst="straightConnector1">
            <a:avLst/>
          </a:prstGeom>
          <a:noFill/>
          <a:ln cap="flat" cmpd="sng" w="9525">
            <a:solidFill>
              <a:schemeClr val="dk1"/>
            </a:solidFill>
            <a:prstDash val="solid"/>
            <a:round/>
            <a:headEnd len="med" w="med" type="none"/>
            <a:tailEnd len="med" w="med" type="triangle"/>
          </a:ln>
        </p:spPr>
      </p:cxnSp>
      <p:cxnSp>
        <p:nvCxnSpPr>
          <p:cNvPr id="268" name="Google Shape;268;p28"/>
          <p:cNvCxnSpPr>
            <a:stCxn id="263" idx="3"/>
            <a:endCxn id="264" idx="1"/>
          </p:cNvCxnSpPr>
          <p:nvPr/>
        </p:nvCxnSpPr>
        <p:spPr>
          <a:xfrm>
            <a:off x="3817075" y="2119500"/>
            <a:ext cx="260700" cy="19500"/>
          </a:xfrm>
          <a:prstGeom prst="straightConnector1">
            <a:avLst/>
          </a:prstGeom>
          <a:noFill/>
          <a:ln cap="flat" cmpd="sng" w="9525">
            <a:solidFill>
              <a:schemeClr val="dk1"/>
            </a:solidFill>
            <a:prstDash val="solid"/>
            <a:round/>
            <a:headEnd len="med" w="med" type="none"/>
            <a:tailEnd len="med" w="med" type="triangle"/>
          </a:ln>
        </p:spPr>
      </p:cxnSp>
      <p:cxnSp>
        <p:nvCxnSpPr>
          <p:cNvPr id="269" name="Google Shape;269;p28"/>
          <p:cNvCxnSpPr>
            <a:stCxn id="264" idx="3"/>
            <a:endCxn id="265" idx="1"/>
          </p:cNvCxnSpPr>
          <p:nvPr/>
        </p:nvCxnSpPr>
        <p:spPr>
          <a:xfrm>
            <a:off x="4995825" y="2139000"/>
            <a:ext cx="323100" cy="0"/>
          </a:xfrm>
          <a:prstGeom prst="straightConnector1">
            <a:avLst/>
          </a:prstGeom>
          <a:noFill/>
          <a:ln cap="flat" cmpd="sng" w="9525">
            <a:solidFill>
              <a:schemeClr val="dk1"/>
            </a:solidFill>
            <a:prstDash val="solid"/>
            <a:round/>
            <a:headEnd len="med" w="med" type="none"/>
            <a:tailEnd len="med" w="med" type="triangle"/>
          </a:ln>
        </p:spPr>
      </p:cxnSp>
      <p:cxnSp>
        <p:nvCxnSpPr>
          <p:cNvPr id="270" name="Google Shape;270;p28"/>
          <p:cNvCxnSpPr>
            <a:stCxn id="265" idx="3"/>
            <a:endCxn id="266" idx="1"/>
          </p:cNvCxnSpPr>
          <p:nvPr/>
        </p:nvCxnSpPr>
        <p:spPr>
          <a:xfrm>
            <a:off x="6807500" y="2139000"/>
            <a:ext cx="323100" cy="0"/>
          </a:xfrm>
          <a:prstGeom prst="straightConnector1">
            <a:avLst/>
          </a:prstGeom>
          <a:noFill/>
          <a:ln cap="flat" cmpd="sng" w="9525">
            <a:solidFill>
              <a:schemeClr val="dk1"/>
            </a:solidFill>
            <a:prstDash val="solid"/>
            <a:round/>
            <a:headEnd len="med" w="med" type="none"/>
            <a:tailEnd len="med" w="med" type="triangle"/>
          </a:ln>
        </p:spPr>
      </p:cxnSp>
      <p:sp>
        <p:nvSpPr>
          <p:cNvPr id="271" name="Google Shape;271;p28"/>
          <p:cNvSpPr/>
          <p:nvPr/>
        </p:nvSpPr>
        <p:spPr>
          <a:xfrm>
            <a:off x="205650" y="4286550"/>
            <a:ext cx="1015200" cy="3120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Filter Blocks</a:t>
            </a:r>
            <a:endParaRPr sz="600"/>
          </a:p>
        </p:txBody>
      </p:sp>
      <p:sp>
        <p:nvSpPr>
          <p:cNvPr id="272" name="Google Shape;272;p28"/>
          <p:cNvSpPr/>
          <p:nvPr/>
        </p:nvSpPr>
        <p:spPr>
          <a:xfrm>
            <a:off x="205650" y="4750250"/>
            <a:ext cx="1015200" cy="3120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Processing Blocks</a:t>
            </a:r>
            <a:endParaRPr sz="600"/>
          </a:p>
        </p:txBody>
      </p:sp>
      <p:sp>
        <p:nvSpPr>
          <p:cNvPr id="273" name="Google Shape;273;p28"/>
          <p:cNvSpPr/>
          <p:nvPr/>
        </p:nvSpPr>
        <p:spPr>
          <a:xfrm>
            <a:off x="2932100" y="3344350"/>
            <a:ext cx="3360000" cy="3840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Calculate Essential Matrix</a:t>
            </a:r>
            <a:endParaRPr sz="1000"/>
          </a:p>
        </p:txBody>
      </p:sp>
      <p:sp>
        <p:nvSpPr>
          <p:cNvPr id="274" name="Google Shape;274;p28"/>
          <p:cNvSpPr/>
          <p:nvPr/>
        </p:nvSpPr>
        <p:spPr>
          <a:xfrm>
            <a:off x="2932100" y="4046175"/>
            <a:ext cx="3360000" cy="3840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Calculate Relative Pose</a:t>
            </a:r>
            <a:endParaRPr sz="1000"/>
          </a:p>
        </p:txBody>
      </p:sp>
      <p:cxnSp>
        <p:nvCxnSpPr>
          <p:cNvPr id="275" name="Google Shape;275;p28"/>
          <p:cNvCxnSpPr>
            <a:stCxn id="266" idx="2"/>
            <a:endCxn id="273" idx="0"/>
          </p:cNvCxnSpPr>
          <p:nvPr/>
        </p:nvCxnSpPr>
        <p:spPr>
          <a:xfrm rot="5400000">
            <a:off x="5941075" y="1410450"/>
            <a:ext cx="604800" cy="3262800"/>
          </a:xfrm>
          <a:prstGeom prst="bentConnector3">
            <a:avLst>
              <a:gd fmla="val 50008" name="adj1"/>
            </a:avLst>
          </a:prstGeom>
          <a:noFill/>
          <a:ln cap="flat" cmpd="sng" w="9525">
            <a:solidFill>
              <a:schemeClr val="dk1"/>
            </a:solidFill>
            <a:prstDash val="solid"/>
            <a:round/>
            <a:headEnd len="med" w="med" type="none"/>
            <a:tailEnd len="med" w="med" type="none"/>
          </a:ln>
        </p:spPr>
      </p:cxnSp>
      <p:cxnSp>
        <p:nvCxnSpPr>
          <p:cNvPr id="276" name="Google Shape;276;p28"/>
          <p:cNvCxnSpPr>
            <a:stCxn id="273" idx="2"/>
            <a:endCxn id="274" idx="0"/>
          </p:cNvCxnSpPr>
          <p:nvPr/>
        </p:nvCxnSpPr>
        <p:spPr>
          <a:xfrm>
            <a:off x="4612100" y="3728350"/>
            <a:ext cx="0" cy="3177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Pose from PnP Expanded</a:t>
            </a:r>
            <a:endParaRPr/>
          </a:p>
        </p:txBody>
      </p:sp>
      <p:sp>
        <p:nvSpPr>
          <p:cNvPr id="282" name="Google Shape;282;p29"/>
          <p:cNvSpPr/>
          <p:nvPr/>
        </p:nvSpPr>
        <p:spPr>
          <a:xfrm>
            <a:off x="169325" y="1538550"/>
            <a:ext cx="1898400" cy="1161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000">
                <a:solidFill>
                  <a:schemeClr val="dk1"/>
                </a:solidFill>
              </a:rPr>
              <a:t>Get keypoint feature descriptors, coordinates, and scores from KeyPointNet</a:t>
            </a:r>
            <a:endParaRPr sz="1000"/>
          </a:p>
        </p:txBody>
      </p:sp>
      <p:sp>
        <p:nvSpPr>
          <p:cNvPr id="283" name="Google Shape;283;p29"/>
          <p:cNvSpPr/>
          <p:nvPr/>
        </p:nvSpPr>
        <p:spPr>
          <a:xfrm>
            <a:off x="2328475" y="1538550"/>
            <a:ext cx="1488600" cy="11619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Scores </a:t>
            </a:r>
            <a:endParaRPr sz="1000"/>
          </a:p>
        </p:txBody>
      </p:sp>
      <p:sp>
        <p:nvSpPr>
          <p:cNvPr id="284" name="Google Shape;284;p29"/>
          <p:cNvSpPr/>
          <p:nvPr/>
        </p:nvSpPr>
        <p:spPr>
          <a:xfrm>
            <a:off x="4077825" y="1538550"/>
            <a:ext cx="918000" cy="1200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Match</a:t>
            </a:r>
            <a:endParaRPr sz="1000"/>
          </a:p>
        </p:txBody>
      </p:sp>
      <p:sp>
        <p:nvSpPr>
          <p:cNvPr id="285" name="Google Shape;285;p29"/>
          <p:cNvSpPr/>
          <p:nvPr/>
        </p:nvSpPr>
        <p:spPr>
          <a:xfrm>
            <a:off x="5318900" y="1538550"/>
            <a:ext cx="1488600" cy="12009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Matched </a:t>
            </a:r>
            <a:r>
              <a:rPr lang="en" sz="1000">
                <a:solidFill>
                  <a:schemeClr val="dk1"/>
                </a:solidFill>
              </a:rPr>
              <a:t>Descriptor Distance</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286" name="Google Shape;286;p29"/>
          <p:cNvSpPr/>
          <p:nvPr/>
        </p:nvSpPr>
        <p:spPr>
          <a:xfrm>
            <a:off x="7130575" y="1538550"/>
            <a:ext cx="1488600" cy="12009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endParaRPr>
          </a:p>
          <a:p>
            <a:pPr indent="0" lvl="0" marL="0" rtl="0" algn="ctr">
              <a:spcBef>
                <a:spcPts val="0"/>
              </a:spcBef>
              <a:spcAft>
                <a:spcPts val="0"/>
              </a:spcAft>
              <a:buNone/>
            </a:pPr>
            <a:r>
              <a:rPr lang="en" sz="1000">
                <a:solidFill>
                  <a:schemeClr val="dk1"/>
                </a:solidFill>
              </a:rPr>
              <a:t>Symmetric Epipolar Distance</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cxnSp>
        <p:nvCxnSpPr>
          <p:cNvPr id="287" name="Google Shape;287;p29"/>
          <p:cNvCxnSpPr>
            <a:stCxn id="282" idx="3"/>
            <a:endCxn id="283" idx="1"/>
          </p:cNvCxnSpPr>
          <p:nvPr/>
        </p:nvCxnSpPr>
        <p:spPr>
          <a:xfrm>
            <a:off x="2067725" y="2119500"/>
            <a:ext cx="260700" cy="0"/>
          </a:xfrm>
          <a:prstGeom prst="straightConnector1">
            <a:avLst/>
          </a:prstGeom>
          <a:noFill/>
          <a:ln cap="flat" cmpd="sng" w="9525">
            <a:solidFill>
              <a:schemeClr val="dk1"/>
            </a:solidFill>
            <a:prstDash val="solid"/>
            <a:round/>
            <a:headEnd len="med" w="med" type="none"/>
            <a:tailEnd len="med" w="med" type="triangle"/>
          </a:ln>
        </p:spPr>
      </p:cxnSp>
      <p:cxnSp>
        <p:nvCxnSpPr>
          <p:cNvPr id="288" name="Google Shape;288;p29"/>
          <p:cNvCxnSpPr>
            <a:stCxn id="283" idx="3"/>
            <a:endCxn id="284" idx="1"/>
          </p:cNvCxnSpPr>
          <p:nvPr/>
        </p:nvCxnSpPr>
        <p:spPr>
          <a:xfrm>
            <a:off x="3817075" y="2119500"/>
            <a:ext cx="260700" cy="19500"/>
          </a:xfrm>
          <a:prstGeom prst="straightConnector1">
            <a:avLst/>
          </a:prstGeom>
          <a:noFill/>
          <a:ln cap="flat" cmpd="sng" w="9525">
            <a:solidFill>
              <a:schemeClr val="dk1"/>
            </a:solidFill>
            <a:prstDash val="solid"/>
            <a:round/>
            <a:headEnd len="med" w="med" type="none"/>
            <a:tailEnd len="med" w="med" type="triangle"/>
          </a:ln>
        </p:spPr>
      </p:cxnSp>
      <p:cxnSp>
        <p:nvCxnSpPr>
          <p:cNvPr id="289" name="Google Shape;289;p29"/>
          <p:cNvCxnSpPr>
            <a:stCxn id="284" idx="3"/>
            <a:endCxn id="285" idx="1"/>
          </p:cNvCxnSpPr>
          <p:nvPr/>
        </p:nvCxnSpPr>
        <p:spPr>
          <a:xfrm>
            <a:off x="4995825" y="2139000"/>
            <a:ext cx="323100" cy="0"/>
          </a:xfrm>
          <a:prstGeom prst="straightConnector1">
            <a:avLst/>
          </a:prstGeom>
          <a:noFill/>
          <a:ln cap="flat" cmpd="sng" w="9525">
            <a:solidFill>
              <a:schemeClr val="dk1"/>
            </a:solidFill>
            <a:prstDash val="solid"/>
            <a:round/>
            <a:headEnd len="med" w="med" type="none"/>
            <a:tailEnd len="med" w="med" type="triangle"/>
          </a:ln>
        </p:spPr>
      </p:cxnSp>
      <p:cxnSp>
        <p:nvCxnSpPr>
          <p:cNvPr id="290" name="Google Shape;290;p29"/>
          <p:cNvCxnSpPr>
            <a:stCxn id="285" idx="3"/>
            <a:endCxn id="286" idx="1"/>
          </p:cNvCxnSpPr>
          <p:nvPr/>
        </p:nvCxnSpPr>
        <p:spPr>
          <a:xfrm>
            <a:off x="6807500" y="2139000"/>
            <a:ext cx="323100" cy="0"/>
          </a:xfrm>
          <a:prstGeom prst="straightConnector1">
            <a:avLst/>
          </a:prstGeom>
          <a:noFill/>
          <a:ln cap="flat" cmpd="sng" w="9525">
            <a:solidFill>
              <a:schemeClr val="dk1"/>
            </a:solidFill>
            <a:prstDash val="solid"/>
            <a:round/>
            <a:headEnd len="med" w="med" type="none"/>
            <a:tailEnd len="med" w="med" type="triangle"/>
          </a:ln>
        </p:spPr>
      </p:cxnSp>
      <p:sp>
        <p:nvSpPr>
          <p:cNvPr id="291" name="Google Shape;291;p29"/>
          <p:cNvSpPr/>
          <p:nvPr/>
        </p:nvSpPr>
        <p:spPr>
          <a:xfrm>
            <a:off x="205650" y="4286625"/>
            <a:ext cx="1015200" cy="3120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Filter Blocks</a:t>
            </a:r>
            <a:endParaRPr sz="600"/>
          </a:p>
        </p:txBody>
      </p:sp>
      <p:sp>
        <p:nvSpPr>
          <p:cNvPr id="292" name="Google Shape;292;p29"/>
          <p:cNvSpPr/>
          <p:nvPr/>
        </p:nvSpPr>
        <p:spPr>
          <a:xfrm>
            <a:off x="205650" y="4750250"/>
            <a:ext cx="1015200" cy="3120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1"/>
                </a:solidFill>
              </a:rPr>
              <a:t>Processing Blocks</a:t>
            </a:r>
            <a:endParaRPr sz="600"/>
          </a:p>
        </p:txBody>
      </p:sp>
      <p:sp>
        <p:nvSpPr>
          <p:cNvPr id="293" name="Google Shape;293;p29"/>
          <p:cNvSpPr/>
          <p:nvPr/>
        </p:nvSpPr>
        <p:spPr>
          <a:xfrm>
            <a:off x="3477375" y="4135050"/>
            <a:ext cx="3360000" cy="3840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Get 2D-3D correspondences</a:t>
            </a:r>
            <a:endParaRPr sz="1000"/>
          </a:p>
        </p:txBody>
      </p:sp>
      <p:sp>
        <p:nvSpPr>
          <p:cNvPr id="294" name="Google Shape;294;p29"/>
          <p:cNvSpPr/>
          <p:nvPr/>
        </p:nvSpPr>
        <p:spPr>
          <a:xfrm>
            <a:off x="3477375" y="4678250"/>
            <a:ext cx="3360000" cy="3840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Calculate Relative Pose using PnP</a:t>
            </a:r>
            <a:endParaRPr sz="1000"/>
          </a:p>
        </p:txBody>
      </p:sp>
      <p:cxnSp>
        <p:nvCxnSpPr>
          <p:cNvPr id="295" name="Google Shape;295;p29"/>
          <p:cNvCxnSpPr>
            <a:stCxn id="286" idx="2"/>
            <a:endCxn id="293" idx="0"/>
          </p:cNvCxnSpPr>
          <p:nvPr/>
        </p:nvCxnSpPr>
        <p:spPr>
          <a:xfrm rot="5400000">
            <a:off x="5818375" y="2078550"/>
            <a:ext cx="1395600" cy="2717400"/>
          </a:xfrm>
          <a:prstGeom prst="bentConnector3">
            <a:avLst>
              <a:gd fmla="val 47653" name="adj1"/>
            </a:avLst>
          </a:prstGeom>
          <a:noFill/>
          <a:ln cap="flat" cmpd="sng" w="9525">
            <a:solidFill>
              <a:schemeClr val="dk1"/>
            </a:solidFill>
            <a:prstDash val="solid"/>
            <a:round/>
            <a:headEnd len="med" w="med" type="none"/>
            <a:tailEnd len="med" w="med" type="none"/>
          </a:ln>
        </p:spPr>
      </p:cxnSp>
      <p:cxnSp>
        <p:nvCxnSpPr>
          <p:cNvPr id="296" name="Google Shape;296;p29"/>
          <p:cNvCxnSpPr>
            <a:stCxn id="293" idx="2"/>
            <a:endCxn id="294" idx="0"/>
          </p:cNvCxnSpPr>
          <p:nvPr/>
        </p:nvCxnSpPr>
        <p:spPr>
          <a:xfrm>
            <a:off x="5157375" y="4519050"/>
            <a:ext cx="0" cy="159300"/>
          </a:xfrm>
          <a:prstGeom prst="straightConnector1">
            <a:avLst/>
          </a:prstGeom>
          <a:noFill/>
          <a:ln cap="flat" cmpd="sng" w="9525">
            <a:solidFill>
              <a:schemeClr val="dk1"/>
            </a:solidFill>
            <a:prstDash val="solid"/>
            <a:round/>
            <a:headEnd len="med" w="med" type="none"/>
            <a:tailEnd len="med" w="med" type="triangle"/>
          </a:ln>
        </p:spPr>
      </p:cxnSp>
      <p:sp>
        <p:nvSpPr>
          <p:cNvPr id="297" name="Google Shape;297;p29"/>
          <p:cNvSpPr/>
          <p:nvPr/>
        </p:nvSpPr>
        <p:spPr>
          <a:xfrm>
            <a:off x="169325" y="2813900"/>
            <a:ext cx="1898400" cy="1161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000">
                <a:solidFill>
                  <a:schemeClr val="dk1"/>
                </a:solidFill>
              </a:rPr>
              <a:t>Get Depth from DepthNet</a:t>
            </a:r>
            <a:endParaRPr sz="1000"/>
          </a:p>
        </p:txBody>
      </p:sp>
      <p:sp>
        <p:nvSpPr>
          <p:cNvPr id="298" name="Google Shape;298;p29"/>
          <p:cNvSpPr/>
          <p:nvPr/>
        </p:nvSpPr>
        <p:spPr>
          <a:xfrm>
            <a:off x="2282425" y="2813950"/>
            <a:ext cx="1898400" cy="1161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000">
                <a:solidFill>
                  <a:schemeClr val="dk1"/>
                </a:solidFill>
              </a:rPr>
              <a:t>Reproject to 3D coordinates</a:t>
            </a:r>
            <a:endParaRPr sz="1000"/>
          </a:p>
        </p:txBody>
      </p:sp>
      <p:cxnSp>
        <p:nvCxnSpPr>
          <p:cNvPr id="299" name="Google Shape;299;p29"/>
          <p:cNvCxnSpPr>
            <a:stCxn id="297" idx="3"/>
            <a:endCxn id="298" idx="1"/>
          </p:cNvCxnSpPr>
          <p:nvPr/>
        </p:nvCxnSpPr>
        <p:spPr>
          <a:xfrm>
            <a:off x="2067725" y="3394850"/>
            <a:ext cx="214800" cy="0"/>
          </a:xfrm>
          <a:prstGeom prst="straightConnector1">
            <a:avLst/>
          </a:prstGeom>
          <a:noFill/>
          <a:ln cap="flat" cmpd="sng" w="9525">
            <a:solidFill>
              <a:schemeClr val="dk1"/>
            </a:solidFill>
            <a:prstDash val="solid"/>
            <a:round/>
            <a:headEnd len="med" w="med" type="none"/>
            <a:tailEnd len="med" w="med" type="triangle"/>
          </a:ln>
        </p:spPr>
      </p:cxnSp>
      <p:cxnSp>
        <p:nvCxnSpPr>
          <p:cNvPr id="300" name="Google Shape;300;p29"/>
          <p:cNvCxnSpPr>
            <a:stCxn id="298" idx="3"/>
          </p:cNvCxnSpPr>
          <p:nvPr/>
        </p:nvCxnSpPr>
        <p:spPr>
          <a:xfrm>
            <a:off x="4180825" y="3394900"/>
            <a:ext cx="1014900" cy="600"/>
          </a:xfrm>
          <a:prstGeom prst="straightConnector1">
            <a:avLst/>
          </a:prstGeom>
          <a:noFill/>
          <a:ln cap="flat" cmpd="sng" w="9525">
            <a:solidFill>
              <a:schemeClr val="dk1"/>
            </a:solidFill>
            <a:prstDash val="solid"/>
            <a:round/>
            <a:headEnd len="med" w="med" type="none"/>
            <a:tailEnd len="med" w="med" type="none"/>
          </a:ln>
        </p:spPr>
      </p:cxnSp>
      <p:cxnSp>
        <p:nvCxnSpPr>
          <p:cNvPr id="301" name="Google Shape;301;p29"/>
          <p:cNvCxnSpPr>
            <a:endCxn id="293" idx="0"/>
          </p:cNvCxnSpPr>
          <p:nvPr/>
        </p:nvCxnSpPr>
        <p:spPr>
          <a:xfrm>
            <a:off x="5151375" y="3404550"/>
            <a:ext cx="6000" cy="7305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PriorDepth - Results and Challenges</a:t>
            </a:r>
            <a:endParaRPr sz="2400"/>
          </a:p>
        </p:txBody>
      </p:sp>
      <p:sp>
        <p:nvSpPr>
          <p:cNvPr id="307" name="Google Shape;307;p30"/>
          <p:cNvSpPr txBox="1"/>
          <p:nvPr/>
        </p:nvSpPr>
        <p:spPr>
          <a:xfrm>
            <a:off x="272700" y="1017725"/>
            <a:ext cx="40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PriorDepth - KITTI </a:t>
            </a:r>
            <a:endParaRPr>
              <a:solidFill>
                <a:schemeClr val="dk1"/>
              </a:solidFill>
            </a:endParaRPr>
          </a:p>
        </p:txBody>
      </p:sp>
      <p:pic>
        <p:nvPicPr>
          <p:cNvPr id="308" name="Google Shape;308;p30"/>
          <p:cNvPicPr preferRelativeResize="0"/>
          <p:nvPr/>
        </p:nvPicPr>
        <p:blipFill rotWithShape="1">
          <a:blip r:embed="rId3">
            <a:alphaModFix/>
          </a:blip>
          <a:srcRect b="17654" l="0" r="17654" t="0"/>
          <a:stretch/>
        </p:blipFill>
        <p:spPr>
          <a:xfrm>
            <a:off x="4711450" y="1483750"/>
            <a:ext cx="3506150" cy="1051825"/>
          </a:xfrm>
          <a:prstGeom prst="rect">
            <a:avLst/>
          </a:prstGeom>
          <a:noFill/>
          <a:ln>
            <a:noFill/>
          </a:ln>
        </p:spPr>
      </p:pic>
      <p:sp>
        <p:nvSpPr>
          <p:cNvPr id="309" name="Google Shape;309;p30"/>
          <p:cNvSpPr txBox="1"/>
          <p:nvPr/>
        </p:nvSpPr>
        <p:spPr>
          <a:xfrm>
            <a:off x="4711438" y="2732850"/>
            <a:ext cx="436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Our </a:t>
            </a:r>
            <a:r>
              <a:rPr lang="en" sz="1200">
                <a:solidFill>
                  <a:schemeClr val="dk1"/>
                </a:solidFill>
              </a:rPr>
              <a:t>Implementation</a:t>
            </a:r>
            <a:r>
              <a:rPr lang="en" sz="1200">
                <a:solidFill>
                  <a:schemeClr val="dk1"/>
                </a:solidFill>
              </a:rPr>
              <a:t> based on Differential Pose Estimation</a:t>
            </a:r>
            <a:endParaRPr sz="1200">
              <a:solidFill>
                <a:schemeClr val="dk1"/>
              </a:solidFill>
            </a:endParaRPr>
          </a:p>
        </p:txBody>
      </p:sp>
      <p:pic>
        <p:nvPicPr>
          <p:cNvPr id="310" name="Google Shape;310;p30"/>
          <p:cNvPicPr preferRelativeResize="0"/>
          <p:nvPr/>
        </p:nvPicPr>
        <p:blipFill>
          <a:blip r:embed="rId4">
            <a:alphaModFix/>
          </a:blip>
          <a:stretch>
            <a:fillRect/>
          </a:stretch>
        </p:blipFill>
        <p:spPr>
          <a:xfrm>
            <a:off x="558724" y="1483762"/>
            <a:ext cx="3506150" cy="1051825"/>
          </a:xfrm>
          <a:prstGeom prst="rect">
            <a:avLst/>
          </a:prstGeom>
          <a:noFill/>
          <a:ln>
            <a:noFill/>
          </a:ln>
        </p:spPr>
      </p:pic>
      <p:sp>
        <p:nvSpPr>
          <p:cNvPr id="311" name="Google Shape;311;p30"/>
          <p:cNvSpPr txBox="1"/>
          <p:nvPr/>
        </p:nvSpPr>
        <p:spPr>
          <a:xfrm>
            <a:off x="558725" y="2732850"/>
            <a:ext cx="43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DepthNet</a:t>
            </a:r>
            <a:r>
              <a:rPr baseline="30000" lang="en">
                <a:solidFill>
                  <a:schemeClr val="dk1"/>
                </a:solidFill>
              </a:rPr>
              <a:t>[1]</a:t>
            </a:r>
            <a:r>
              <a:rPr lang="en" sz="1200">
                <a:solidFill>
                  <a:schemeClr val="dk1"/>
                </a:solidFill>
              </a:rPr>
              <a:t> trained with PoseNet</a:t>
            </a:r>
            <a:endParaRPr sz="1200">
              <a:solidFill>
                <a:schemeClr val="dk1"/>
              </a:solidFill>
            </a:endParaRPr>
          </a:p>
        </p:txBody>
      </p:sp>
      <p:sp>
        <p:nvSpPr>
          <p:cNvPr id="312" name="Google Shape;312;p30"/>
          <p:cNvSpPr txBox="1"/>
          <p:nvPr/>
        </p:nvSpPr>
        <p:spPr>
          <a:xfrm>
            <a:off x="558725" y="3270800"/>
            <a:ext cx="49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Inaccurate Depth is also reflected in the training curves.</a:t>
            </a:r>
            <a:endParaRPr>
              <a:solidFill>
                <a:schemeClr val="dk1"/>
              </a:solidFill>
            </a:endParaRPr>
          </a:p>
        </p:txBody>
      </p:sp>
      <p:pic>
        <p:nvPicPr>
          <p:cNvPr id="313" name="Google Shape;313;p30"/>
          <p:cNvPicPr preferRelativeResize="0"/>
          <p:nvPr/>
        </p:nvPicPr>
        <p:blipFill>
          <a:blip r:embed="rId5">
            <a:alphaModFix/>
          </a:blip>
          <a:stretch>
            <a:fillRect/>
          </a:stretch>
        </p:blipFill>
        <p:spPr>
          <a:xfrm>
            <a:off x="5460415" y="3133050"/>
            <a:ext cx="2732760" cy="1897750"/>
          </a:xfrm>
          <a:prstGeom prst="rect">
            <a:avLst/>
          </a:prstGeom>
          <a:noFill/>
          <a:ln>
            <a:noFill/>
          </a:ln>
        </p:spPr>
      </p:pic>
      <p:sp>
        <p:nvSpPr>
          <p:cNvPr id="314" name="Google Shape;314;p30"/>
          <p:cNvSpPr txBox="1"/>
          <p:nvPr/>
        </p:nvSpPr>
        <p:spPr>
          <a:xfrm>
            <a:off x="0" y="4817275"/>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1.Godard, C. et al. (2019) Digging Into Self-Supervised Monocular Depth Estimation (ICCV)</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PriorDepth - Results and Challenges</a:t>
            </a:r>
            <a:endParaRPr sz="2400"/>
          </a:p>
        </p:txBody>
      </p:sp>
      <p:sp>
        <p:nvSpPr>
          <p:cNvPr id="320" name="Google Shape;320;p31"/>
          <p:cNvSpPr txBox="1"/>
          <p:nvPr/>
        </p:nvSpPr>
        <p:spPr>
          <a:xfrm>
            <a:off x="272700" y="1017725"/>
            <a:ext cx="40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PriorDepth - Indoor Data</a:t>
            </a:r>
            <a:endParaRPr baseline="30000">
              <a:solidFill>
                <a:schemeClr val="dk1"/>
              </a:solidFill>
            </a:endParaRPr>
          </a:p>
        </p:txBody>
      </p:sp>
      <p:sp>
        <p:nvSpPr>
          <p:cNvPr id="321" name="Google Shape;321;p31"/>
          <p:cNvSpPr txBox="1"/>
          <p:nvPr/>
        </p:nvSpPr>
        <p:spPr>
          <a:xfrm>
            <a:off x="6022919" y="3771500"/>
            <a:ext cx="23778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Our Implementation based on Differential Pose Estimation</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322" name="Google Shape;322;p31"/>
          <p:cNvSpPr txBox="1"/>
          <p:nvPr/>
        </p:nvSpPr>
        <p:spPr>
          <a:xfrm>
            <a:off x="839825" y="3771500"/>
            <a:ext cx="183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DepthNet trained </a:t>
            </a:r>
            <a:endParaRPr>
              <a:solidFill>
                <a:schemeClr val="dk1"/>
              </a:solidFill>
            </a:endParaRPr>
          </a:p>
          <a:p>
            <a:pPr indent="0" lvl="0" marL="0" rtl="0" algn="ctr">
              <a:spcBef>
                <a:spcPts val="0"/>
              </a:spcBef>
              <a:spcAft>
                <a:spcPts val="0"/>
              </a:spcAft>
              <a:buNone/>
            </a:pPr>
            <a:r>
              <a:rPr lang="en">
                <a:solidFill>
                  <a:schemeClr val="dk1"/>
                </a:solidFill>
              </a:rPr>
              <a:t>with PoseNet</a:t>
            </a:r>
            <a:endParaRPr>
              <a:solidFill>
                <a:schemeClr val="dk1"/>
              </a:solidFill>
            </a:endParaRPr>
          </a:p>
        </p:txBody>
      </p:sp>
      <p:pic>
        <p:nvPicPr>
          <p:cNvPr id="323" name="Google Shape;323;p31"/>
          <p:cNvPicPr preferRelativeResize="0"/>
          <p:nvPr/>
        </p:nvPicPr>
        <p:blipFill>
          <a:blip r:embed="rId3">
            <a:alphaModFix/>
          </a:blip>
          <a:stretch>
            <a:fillRect/>
          </a:stretch>
        </p:blipFill>
        <p:spPr>
          <a:xfrm>
            <a:off x="5908968" y="1893900"/>
            <a:ext cx="2605704" cy="1675546"/>
          </a:xfrm>
          <a:prstGeom prst="rect">
            <a:avLst/>
          </a:prstGeom>
          <a:noFill/>
          <a:ln>
            <a:noFill/>
          </a:ln>
        </p:spPr>
      </p:pic>
      <p:pic>
        <p:nvPicPr>
          <p:cNvPr id="324" name="Google Shape;324;p31"/>
          <p:cNvPicPr preferRelativeResize="0"/>
          <p:nvPr/>
        </p:nvPicPr>
        <p:blipFill>
          <a:blip r:embed="rId4">
            <a:alphaModFix/>
          </a:blip>
          <a:stretch>
            <a:fillRect/>
          </a:stretch>
        </p:blipFill>
        <p:spPr>
          <a:xfrm>
            <a:off x="454072" y="1893900"/>
            <a:ext cx="2605698" cy="1675542"/>
          </a:xfrm>
          <a:prstGeom prst="rect">
            <a:avLst/>
          </a:prstGeom>
          <a:noFill/>
          <a:ln>
            <a:noFill/>
          </a:ln>
        </p:spPr>
      </p:pic>
      <p:pic>
        <p:nvPicPr>
          <p:cNvPr id="325" name="Google Shape;325;p31"/>
          <p:cNvPicPr preferRelativeResize="0"/>
          <p:nvPr/>
        </p:nvPicPr>
        <p:blipFill>
          <a:blip r:embed="rId5">
            <a:alphaModFix/>
          </a:blip>
          <a:stretch>
            <a:fillRect/>
          </a:stretch>
        </p:blipFill>
        <p:spPr>
          <a:xfrm>
            <a:off x="3134745" y="1863833"/>
            <a:ext cx="2699243" cy="1735691"/>
          </a:xfrm>
          <a:prstGeom prst="rect">
            <a:avLst/>
          </a:prstGeom>
          <a:noFill/>
          <a:ln>
            <a:noFill/>
          </a:ln>
        </p:spPr>
      </p:pic>
      <p:sp>
        <p:nvSpPr>
          <p:cNvPr id="326" name="Google Shape;326;p31"/>
          <p:cNvSpPr txBox="1"/>
          <p:nvPr/>
        </p:nvSpPr>
        <p:spPr>
          <a:xfrm>
            <a:off x="3567275" y="3879200"/>
            <a:ext cx="183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Original</a:t>
            </a:r>
            <a:r>
              <a:rPr baseline="30000" lang="en">
                <a:solidFill>
                  <a:schemeClr val="dk1"/>
                </a:solidFill>
              </a:rPr>
              <a:t>[1]</a:t>
            </a:r>
            <a:endParaRPr>
              <a:solidFill>
                <a:schemeClr val="dk1"/>
              </a:solidFill>
            </a:endParaRPr>
          </a:p>
        </p:txBody>
      </p:sp>
      <p:sp>
        <p:nvSpPr>
          <p:cNvPr id="327" name="Google Shape;327;p31"/>
          <p:cNvSpPr txBox="1"/>
          <p:nvPr/>
        </p:nvSpPr>
        <p:spPr>
          <a:xfrm>
            <a:off x="101700" y="4775400"/>
            <a:ext cx="894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a:t>
            </a:r>
            <a:r>
              <a:rPr lang="en" sz="800">
                <a:solidFill>
                  <a:schemeClr val="dk1"/>
                </a:solidFill>
              </a:rPr>
              <a:t>. J. Sturm and N. et al. (2012) A Benchmark for the Evaluation of RGB-D SLAM Systems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Problem Definition</a:t>
            </a:r>
            <a:endParaRPr/>
          </a:p>
        </p:txBody>
      </p:sp>
      <p:sp>
        <p:nvSpPr>
          <p:cNvPr id="62" name="Google Shape;62;p14"/>
          <p:cNvSpPr txBox="1"/>
          <p:nvPr/>
        </p:nvSpPr>
        <p:spPr>
          <a:xfrm>
            <a:off x="5366600" y="2466400"/>
            <a:ext cx="111600" cy="45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 name="Google Shape;63;p14"/>
          <p:cNvSpPr txBox="1"/>
          <p:nvPr/>
        </p:nvSpPr>
        <p:spPr>
          <a:xfrm>
            <a:off x="111550" y="4512950"/>
            <a:ext cx="863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1.Godard, C. et al. (2019) Digging Into Self-Supervised Monocular Depth Estimation (ICCV)</a:t>
            </a:r>
            <a:endParaRPr sz="800">
              <a:solidFill>
                <a:schemeClr val="dk1"/>
              </a:solidFill>
            </a:endParaRPr>
          </a:p>
          <a:p>
            <a:pPr indent="0" lvl="0" marL="0" rtl="0" algn="l">
              <a:spcBef>
                <a:spcPts val="0"/>
              </a:spcBef>
              <a:spcAft>
                <a:spcPts val="0"/>
              </a:spcAft>
              <a:buNone/>
            </a:pPr>
            <a:r>
              <a:rPr lang="en" sz="800">
                <a:solidFill>
                  <a:schemeClr val="dk1"/>
                </a:solidFill>
              </a:rPr>
              <a:t>2.Tang, J. et al. (2019) Neural Outlier Rejection for Self-Supervised Keypoint Learning (ICLR)</a:t>
            </a:r>
            <a:endParaRPr sz="800">
              <a:solidFill>
                <a:schemeClr val="dk1"/>
              </a:solidFill>
            </a:endParaRPr>
          </a:p>
          <a:p>
            <a:pPr indent="0" lvl="0" marL="0" rtl="0" algn="l">
              <a:spcBef>
                <a:spcPts val="0"/>
              </a:spcBef>
              <a:spcAft>
                <a:spcPts val="0"/>
              </a:spcAft>
              <a:buNone/>
            </a:pPr>
            <a:r>
              <a:rPr lang="en" sz="800">
                <a:solidFill>
                  <a:schemeClr val="dk1"/>
                </a:solidFill>
              </a:rPr>
              <a:t>3.Jiexiong Tang; Self-Supervised 3D Keypoint Learning for Ego-motion Estimation, 2020</a:t>
            </a:r>
            <a:endParaRPr sz="1000">
              <a:solidFill>
                <a:schemeClr val="dk1"/>
              </a:solidFill>
            </a:endParaRPr>
          </a:p>
        </p:txBody>
      </p:sp>
      <p:sp>
        <p:nvSpPr>
          <p:cNvPr id="64" name="Google Shape;64;p14"/>
          <p:cNvSpPr txBox="1"/>
          <p:nvPr/>
        </p:nvSpPr>
        <p:spPr>
          <a:xfrm flipH="1">
            <a:off x="382150" y="1387075"/>
            <a:ext cx="8088900" cy="303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Task 3: Unsupervised Depth Estimation from Sparse Spatial-Temporal Priors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Building Depth Estimation and Ego-Motion Estimation Pipeline, applicable for Outdoor and Indoor Cameras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Accurate Depth Estimation for slow and fast moving Cameras, including Hand Held Cameras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For the base networks we use </a:t>
            </a:r>
            <a:r>
              <a:rPr b="1" lang="en">
                <a:solidFill>
                  <a:schemeClr val="dk1"/>
                </a:solidFill>
              </a:rPr>
              <a:t>MonoDepth2</a:t>
            </a:r>
            <a:r>
              <a:rPr baseline="30000" lang="en">
                <a:solidFill>
                  <a:schemeClr val="dk1"/>
                </a:solidFill>
              </a:rPr>
              <a:t>[1]</a:t>
            </a:r>
            <a:r>
              <a:rPr lang="en">
                <a:solidFill>
                  <a:schemeClr val="dk1"/>
                </a:solidFill>
              </a:rPr>
              <a:t> and </a:t>
            </a:r>
            <a:r>
              <a:rPr b="1" lang="en">
                <a:solidFill>
                  <a:schemeClr val="dk1"/>
                </a:solidFill>
              </a:rPr>
              <a:t>KeypointNet2D</a:t>
            </a:r>
            <a:r>
              <a:rPr baseline="30000" lang="en">
                <a:solidFill>
                  <a:schemeClr val="dk1"/>
                </a:solidFill>
              </a:rPr>
              <a:t>[2]</a:t>
            </a:r>
            <a:endParaRPr b="1">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pipeline structure is adapted from KeypointNet3D</a:t>
            </a:r>
            <a:r>
              <a:rPr baseline="30000" lang="en">
                <a:solidFill>
                  <a:schemeClr val="dk1"/>
                </a:solidFill>
              </a:rPr>
              <a:t>[3]</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Pose Estimation for losses should be computed with a </a:t>
            </a:r>
            <a:r>
              <a:rPr b="1" lang="en">
                <a:solidFill>
                  <a:schemeClr val="dk1"/>
                </a:solidFill>
              </a:rPr>
              <a:t>Differentiable</a:t>
            </a:r>
            <a:r>
              <a:rPr lang="en">
                <a:solidFill>
                  <a:schemeClr val="dk1"/>
                </a:solidFill>
              </a:rPr>
              <a:t> </a:t>
            </a:r>
            <a:r>
              <a:rPr b="1" lang="en">
                <a:solidFill>
                  <a:schemeClr val="dk1"/>
                </a:solidFill>
              </a:rPr>
              <a:t>Ego-Motion</a:t>
            </a:r>
            <a:r>
              <a:rPr lang="en">
                <a:solidFill>
                  <a:schemeClr val="dk1"/>
                </a:solidFill>
              </a:rPr>
              <a:t> </a:t>
            </a:r>
            <a:r>
              <a:rPr b="1" lang="en">
                <a:solidFill>
                  <a:schemeClr val="dk1"/>
                </a:solidFill>
              </a:rPr>
              <a:t>Estimator.</a:t>
            </a:r>
            <a:endParaRPr b="1">
              <a:solidFill>
                <a:schemeClr val="dk1"/>
              </a:solidFill>
            </a:endParaRPr>
          </a:p>
          <a:p>
            <a:pPr indent="0" lvl="0" marL="457200" rtl="0" algn="l">
              <a:spcBef>
                <a:spcPts val="0"/>
              </a:spcBef>
              <a:spcAft>
                <a:spcPts val="0"/>
              </a:spcAft>
              <a:buNone/>
            </a:pPr>
            <a:r>
              <a:rPr lang="en">
                <a:solidFill>
                  <a:schemeClr val="dk1"/>
                </a:solidFill>
              </a:rPr>
              <a:t>for end to end training.</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2"/>
          <p:cNvSpPr txBox="1"/>
          <p:nvPr>
            <p:ph type="title"/>
          </p:nvPr>
        </p:nvSpPr>
        <p:spPr>
          <a:xfrm>
            <a:off x="311700" y="204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a:t>
            </a:r>
            <a:endParaRPr/>
          </a:p>
        </p:txBody>
      </p:sp>
      <p:sp>
        <p:nvSpPr>
          <p:cNvPr id="333" name="Google Shape;333;p32"/>
          <p:cNvSpPr txBox="1"/>
          <p:nvPr/>
        </p:nvSpPr>
        <p:spPr>
          <a:xfrm>
            <a:off x="436700" y="900125"/>
            <a:ext cx="19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Debug Process</a:t>
            </a:r>
            <a:endParaRPr>
              <a:solidFill>
                <a:schemeClr val="dk1"/>
              </a:solidFill>
            </a:endParaRPr>
          </a:p>
        </p:txBody>
      </p:sp>
      <p:sp>
        <p:nvSpPr>
          <p:cNvPr id="334" name="Google Shape;334;p32"/>
          <p:cNvSpPr/>
          <p:nvPr/>
        </p:nvSpPr>
        <p:spPr>
          <a:xfrm>
            <a:off x="454400" y="1558050"/>
            <a:ext cx="1898400" cy="1161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000">
                <a:solidFill>
                  <a:schemeClr val="dk1"/>
                </a:solidFill>
              </a:rPr>
              <a:t>Get keypoint feature descriptors, coordinates, and scores from KeyPointNet</a:t>
            </a:r>
            <a:endParaRPr sz="1000"/>
          </a:p>
        </p:txBody>
      </p:sp>
      <p:sp>
        <p:nvSpPr>
          <p:cNvPr id="335" name="Google Shape;335;p32"/>
          <p:cNvSpPr/>
          <p:nvPr/>
        </p:nvSpPr>
        <p:spPr>
          <a:xfrm>
            <a:off x="4077825" y="1538550"/>
            <a:ext cx="918000" cy="12009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Match</a:t>
            </a:r>
            <a:endParaRPr sz="1000"/>
          </a:p>
        </p:txBody>
      </p:sp>
      <p:sp>
        <p:nvSpPr>
          <p:cNvPr id="336" name="Google Shape;336;p32"/>
          <p:cNvSpPr/>
          <p:nvPr/>
        </p:nvSpPr>
        <p:spPr>
          <a:xfrm>
            <a:off x="7130575" y="1538550"/>
            <a:ext cx="1488600" cy="1200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Pose</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337" name="Google Shape;337;p32"/>
          <p:cNvSpPr/>
          <p:nvPr/>
        </p:nvSpPr>
        <p:spPr>
          <a:xfrm>
            <a:off x="445550" y="3036700"/>
            <a:ext cx="1898400" cy="1161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000">
                <a:solidFill>
                  <a:schemeClr val="dk1"/>
                </a:solidFill>
              </a:rPr>
              <a:t>Get Depth from DepthNet</a:t>
            </a:r>
            <a:endParaRPr sz="1000"/>
          </a:p>
        </p:txBody>
      </p:sp>
      <p:cxnSp>
        <p:nvCxnSpPr>
          <p:cNvPr id="338" name="Google Shape;338;p32"/>
          <p:cNvCxnSpPr>
            <a:endCxn id="335" idx="1"/>
          </p:cNvCxnSpPr>
          <p:nvPr/>
        </p:nvCxnSpPr>
        <p:spPr>
          <a:xfrm>
            <a:off x="2343825" y="2119500"/>
            <a:ext cx="1734000" cy="19500"/>
          </a:xfrm>
          <a:prstGeom prst="straightConnector1">
            <a:avLst/>
          </a:prstGeom>
          <a:noFill/>
          <a:ln cap="flat" cmpd="sng" w="9525">
            <a:solidFill>
              <a:schemeClr val="dk1"/>
            </a:solidFill>
            <a:prstDash val="solid"/>
            <a:round/>
            <a:headEnd len="med" w="med" type="none"/>
            <a:tailEnd len="med" w="med" type="triangle"/>
          </a:ln>
        </p:spPr>
      </p:cxnSp>
      <p:cxnSp>
        <p:nvCxnSpPr>
          <p:cNvPr id="339" name="Google Shape;339;p32"/>
          <p:cNvCxnSpPr>
            <a:endCxn id="336" idx="1"/>
          </p:cNvCxnSpPr>
          <p:nvPr/>
        </p:nvCxnSpPr>
        <p:spPr>
          <a:xfrm>
            <a:off x="4995775" y="2139000"/>
            <a:ext cx="2134800" cy="0"/>
          </a:xfrm>
          <a:prstGeom prst="straightConnector1">
            <a:avLst/>
          </a:prstGeom>
          <a:noFill/>
          <a:ln cap="flat" cmpd="sng" w="9525">
            <a:solidFill>
              <a:schemeClr val="dk1"/>
            </a:solidFill>
            <a:prstDash val="solid"/>
            <a:round/>
            <a:headEnd len="med" w="med" type="none"/>
            <a:tailEnd len="med" w="med" type="triangle"/>
          </a:ln>
        </p:spPr>
      </p:cxnSp>
      <p:cxnSp>
        <p:nvCxnSpPr>
          <p:cNvPr id="340" name="Google Shape;340;p32"/>
          <p:cNvCxnSpPr/>
          <p:nvPr/>
        </p:nvCxnSpPr>
        <p:spPr>
          <a:xfrm flipH="1" rot="10800000">
            <a:off x="2352800" y="2139000"/>
            <a:ext cx="4608300" cy="1479300"/>
          </a:xfrm>
          <a:prstGeom prst="bentConnector3">
            <a:avLst>
              <a:gd fmla="val 74845" name="adj1"/>
            </a:avLst>
          </a:prstGeom>
          <a:noFill/>
          <a:ln cap="flat" cmpd="sng" w="9525">
            <a:solidFill>
              <a:schemeClr val="dk1"/>
            </a:solidFill>
            <a:prstDash val="solid"/>
            <a:round/>
            <a:headEnd len="med" w="med" type="none"/>
            <a:tailEnd len="med" w="med" type="none"/>
          </a:ln>
        </p:spPr>
      </p:cxnSp>
      <p:sp>
        <p:nvSpPr>
          <p:cNvPr id="341" name="Google Shape;341;p32"/>
          <p:cNvSpPr txBox="1"/>
          <p:nvPr/>
        </p:nvSpPr>
        <p:spPr>
          <a:xfrm>
            <a:off x="3832275" y="3930325"/>
            <a:ext cx="35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Does our Matching work?</a:t>
            </a:r>
            <a:endParaRPr b="1">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3"/>
          <p:cNvSpPr txBox="1"/>
          <p:nvPr>
            <p:ph type="title"/>
          </p:nvPr>
        </p:nvSpPr>
        <p:spPr>
          <a:xfrm>
            <a:off x="311700" y="204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a:t>
            </a:r>
            <a:endParaRPr/>
          </a:p>
        </p:txBody>
      </p:sp>
      <p:sp>
        <p:nvSpPr>
          <p:cNvPr id="347" name="Google Shape;347;p33"/>
          <p:cNvSpPr txBox="1"/>
          <p:nvPr/>
        </p:nvSpPr>
        <p:spPr>
          <a:xfrm>
            <a:off x="436700" y="900125"/>
            <a:ext cx="19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Debug Process</a:t>
            </a:r>
            <a:endParaRPr>
              <a:solidFill>
                <a:schemeClr val="dk1"/>
              </a:solidFill>
            </a:endParaRPr>
          </a:p>
        </p:txBody>
      </p:sp>
      <p:pic>
        <p:nvPicPr>
          <p:cNvPr id="348" name="Google Shape;348;p33"/>
          <p:cNvPicPr preferRelativeResize="0"/>
          <p:nvPr/>
        </p:nvPicPr>
        <p:blipFill>
          <a:blip r:embed="rId3">
            <a:alphaModFix/>
          </a:blip>
          <a:stretch>
            <a:fillRect/>
          </a:stretch>
        </p:blipFill>
        <p:spPr>
          <a:xfrm>
            <a:off x="3360800" y="900125"/>
            <a:ext cx="5559501" cy="1667850"/>
          </a:xfrm>
          <a:prstGeom prst="rect">
            <a:avLst/>
          </a:prstGeom>
          <a:noFill/>
          <a:ln>
            <a:noFill/>
          </a:ln>
        </p:spPr>
      </p:pic>
      <p:pic>
        <p:nvPicPr>
          <p:cNvPr id="349" name="Google Shape;349;p33"/>
          <p:cNvPicPr preferRelativeResize="0"/>
          <p:nvPr/>
        </p:nvPicPr>
        <p:blipFill>
          <a:blip r:embed="rId4">
            <a:alphaModFix/>
          </a:blip>
          <a:stretch>
            <a:fillRect/>
          </a:stretch>
        </p:blipFill>
        <p:spPr>
          <a:xfrm>
            <a:off x="3360800" y="2531075"/>
            <a:ext cx="5559501" cy="1828800"/>
          </a:xfrm>
          <a:prstGeom prst="rect">
            <a:avLst/>
          </a:prstGeom>
          <a:noFill/>
          <a:ln>
            <a:noFill/>
          </a:ln>
        </p:spPr>
      </p:pic>
      <p:sp>
        <p:nvSpPr>
          <p:cNvPr id="350" name="Google Shape;350;p33"/>
          <p:cNvSpPr txBox="1"/>
          <p:nvPr/>
        </p:nvSpPr>
        <p:spPr>
          <a:xfrm>
            <a:off x="837775" y="1497275"/>
            <a:ext cx="20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Before Filtering</a:t>
            </a:r>
            <a:endParaRPr>
              <a:solidFill>
                <a:schemeClr val="dk1"/>
              </a:solidFill>
            </a:endParaRPr>
          </a:p>
        </p:txBody>
      </p:sp>
      <p:sp>
        <p:nvSpPr>
          <p:cNvPr id="351" name="Google Shape;351;p33"/>
          <p:cNvSpPr txBox="1"/>
          <p:nvPr/>
        </p:nvSpPr>
        <p:spPr>
          <a:xfrm>
            <a:off x="837775" y="3120288"/>
            <a:ext cx="20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After Filtering</a:t>
            </a:r>
            <a:endParaRPr>
              <a:solidFill>
                <a:schemeClr val="dk1"/>
              </a:solidFill>
            </a:endParaRPr>
          </a:p>
        </p:txBody>
      </p:sp>
      <p:sp>
        <p:nvSpPr>
          <p:cNvPr id="352" name="Google Shape;352;p33"/>
          <p:cNvSpPr txBox="1"/>
          <p:nvPr/>
        </p:nvSpPr>
        <p:spPr>
          <a:xfrm>
            <a:off x="623875" y="3932275"/>
            <a:ext cx="244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Matching Works! Our keypoint filters also work.</a:t>
            </a:r>
            <a:endParaRPr/>
          </a:p>
        </p:txBody>
      </p:sp>
      <p:sp>
        <p:nvSpPr>
          <p:cNvPr id="353" name="Google Shape;353;p33"/>
          <p:cNvSpPr txBox="1"/>
          <p:nvPr/>
        </p:nvSpPr>
        <p:spPr>
          <a:xfrm>
            <a:off x="2352800" y="4743325"/>
            <a:ext cx="51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Let’s check for warped image from calculated poses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4"/>
          <p:cNvSpPr txBox="1"/>
          <p:nvPr>
            <p:ph type="title"/>
          </p:nvPr>
        </p:nvSpPr>
        <p:spPr>
          <a:xfrm>
            <a:off x="272700" y="133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- 2D &amp; 3D homography warping</a:t>
            </a:r>
            <a:endParaRPr/>
          </a:p>
        </p:txBody>
      </p:sp>
      <p:sp>
        <p:nvSpPr>
          <p:cNvPr id="359" name="Google Shape;359;p34"/>
          <p:cNvSpPr txBox="1"/>
          <p:nvPr/>
        </p:nvSpPr>
        <p:spPr>
          <a:xfrm>
            <a:off x="425950" y="1289100"/>
            <a:ext cx="45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a:t>
            </a:r>
            <a:endParaRPr>
              <a:solidFill>
                <a:schemeClr val="dk1"/>
              </a:solidFill>
            </a:endParaRPr>
          </a:p>
        </p:txBody>
      </p:sp>
      <p:sp>
        <p:nvSpPr>
          <p:cNvPr id="360" name="Google Shape;360;p34"/>
          <p:cNvSpPr txBox="1"/>
          <p:nvPr/>
        </p:nvSpPr>
        <p:spPr>
          <a:xfrm>
            <a:off x="366750" y="2240613"/>
            <a:ext cx="45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0</a:t>
            </a:r>
            <a:endParaRPr>
              <a:solidFill>
                <a:schemeClr val="dk1"/>
              </a:solidFill>
            </a:endParaRPr>
          </a:p>
        </p:txBody>
      </p:sp>
      <p:sp>
        <p:nvSpPr>
          <p:cNvPr id="361" name="Google Shape;361;p34"/>
          <p:cNvSpPr txBox="1"/>
          <p:nvPr/>
        </p:nvSpPr>
        <p:spPr>
          <a:xfrm>
            <a:off x="366750" y="3192138"/>
            <a:ext cx="45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a:t>
            </a:r>
            <a:endParaRPr>
              <a:solidFill>
                <a:schemeClr val="dk1"/>
              </a:solidFill>
            </a:endParaRPr>
          </a:p>
        </p:txBody>
      </p:sp>
      <p:pic>
        <p:nvPicPr>
          <p:cNvPr id="362" name="Google Shape;362;p34"/>
          <p:cNvPicPr preferRelativeResize="0"/>
          <p:nvPr/>
        </p:nvPicPr>
        <p:blipFill>
          <a:blip r:embed="rId3">
            <a:alphaModFix/>
          </a:blip>
          <a:stretch>
            <a:fillRect/>
          </a:stretch>
        </p:blipFill>
        <p:spPr>
          <a:xfrm>
            <a:off x="924725" y="1447025"/>
            <a:ext cx="3780037" cy="1828800"/>
          </a:xfrm>
          <a:prstGeom prst="rect">
            <a:avLst/>
          </a:prstGeom>
          <a:noFill/>
          <a:ln>
            <a:noFill/>
          </a:ln>
        </p:spPr>
      </p:pic>
      <p:pic>
        <p:nvPicPr>
          <p:cNvPr id="363" name="Google Shape;363;p34"/>
          <p:cNvPicPr preferRelativeResize="0"/>
          <p:nvPr/>
        </p:nvPicPr>
        <p:blipFill>
          <a:blip r:embed="rId4">
            <a:alphaModFix/>
          </a:blip>
          <a:stretch>
            <a:fillRect/>
          </a:stretch>
        </p:blipFill>
        <p:spPr>
          <a:xfrm>
            <a:off x="924725" y="981225"/>
            <a:ext cx="3780026" cy="1172500"/>
          </a:xfrm>
          <a:prstGeom prst="rect">
            <a:avLst/>
          </a:prstGeom>
          <a:noFill/>
          <a:ln>
            <a:noFill/>
          </a:ln>
        </p:spPr>
      </p:pic>
      <p:pic>
        <p:nvPicPr>
          <p:cNvPr id="364" name="Google Shape;364;p34"/>
          <p:cNvPicPr preferRelativeResize="0"/>
          <p:nvPr/>
        </p:nvPicPr>
        <p:blipFill>
          <a:blip r:embed="rId5">
            <a:alphaModFix/>
          </a:blip>
          <a:stretch>
            <a:fillRect/>
          </a:stretch>
        </p:blipFill>
        <p:spPr>
          <a:xfrm>
            <a:off x="924725" y="3275825"/>
            <a:ext cx="3780026" cy="1172500"/>
          </a:xfrm>
          <a:prstGeom prst="rect">
            <a:avLst/>
          </a:prstGeom>
          <a:noFill/>
          <a:ln>
            <a:noFill/>
          </a:ln>
        </p:spPr>
      </p:pic>
      <p:pic>
        <p:nvPicPr>
          <p:cNvPr id="365" name="Google Shape;365;p34"/>
          <p:cNvPicPr preferRelativeResize="0"/>
          <p:nvPr/>
        </p:nvPicPr>
        <p:blipFill>
          <a:blip r:embed="rId6">
            <a:alphaModFix/>
          </a:blip>
          <a:stretch>
            <a:fillRect/>
          </a:stretch>
        </p:blipFill>
        <p:spPr>
          <a:xfrm>
            <a:off x="5436425" y="3100275"/>
            <a:ext cx="3235226" cy="922125"/>
          </a:xfrm>
          <a:prstGeom prst="rect">
            <a:avLst/>
          </a:prstGeom>
          <a:noFill/>
          <a:ln cap="flat" cmpd="sng" w="9525">
            <a:solidFill>
              <a:srgbClr val="00FF00"/>
            </a:solidFill>
            <a:prstDash val="solid"/>
            <a:round/>
            <a:headEnd len="sm" w="sm" type="none"/>
            <a:tailEnd len="sm" w="sm" type="none"/>
          </a:ln>
        </p:spPr>
      </p:pic>
      <p:pic>
        <p:nvPicPr>
          <p:cNvPr id="366" name="Google Shape;366;p34"/>
          <p:cNvPicPr preferRelativeResize="0"/>
          <p:nvPr/>
        </p:nvPicPr>
        <p:blipFill>
          <a:blip r:embed="rId7">
            <a:alphaModFix/>
          </a:blip>
          <a:stretch>
            <a:fillRect/>
          </a:stretch>
        </p:blipFill>
        <p:spPr>
          <a:xfrm>
            <a:off x="5436425" y="4050300"/>
            <a:ext cx="3235226" cy="970568"/>
          </a:xfrm>
          <a:prstGeom prst="rect">
            <a:avLst/>
          </a:prstGeom>
          <a:noFill/>
          <a:ln cap="flat" cmpd="sng" w="9525">
            <a:solidFill>
              <a:srgbClr val="FF0000"/>
            </a:solidFill>
            <a:prstDash val="solid"/>
            <a:round/>
            <a:headEnd len="sm" w="sm" type="none"/>
            <a:tailEnd len="sm" w="sm" type="none"/>
          </a:ln>
        </p:spPr>
      </p:pic>
      <p:pic>
        <p:nvPicPr>
          <p:cNvPr id="367" name="Google Shape;367;p34"/>
          <p:cNvPicPr preferRelativeResize="0"/>
          <p:nvPr/>
        </p:nvPicPr>
        <p:blipFill>
          <a:blip r:embed="rId8">
            <a:alphaModFix/>
          </a:blip>
          <a:stretch>
            <a:fillRect/>
          </a:stretch>
        </p:blipFill>
        <p:spPr>
          <a:xfrm>
            <a:off x="5436425" y="788363"/>
            <a:ext cx="3235226" cy="970568"/>
          </a:xfrm>
          <a:prstGeom prst="rect">
            <a:avLst/>
          </a:prstGeom>
          <a:noFill/>
          <a:ln cap="flat" cmpd="sng" w="9525">
            <a:solidFill>
              <a:srgbClr val="00FF00"/>
            </a:solidFill>
            <a:prstDash val="solid"/>
            <a:round/>
            <a:headEnd len="sm" w="sm" type="none"/>
            <a:tailEnd len="sm" w="sm" type="none"/>
          </a:ln>
        </p:spPr>
      </p:pic>
      <p:pic>
        <p:nvPicPr>
          <p:cNvPr id="368" name="Google Shape;368;p34"/>
          <p:cNvPicPr preferRelativeResize="0"/>
          <p:nvPr/>
        </p:nvPicPr>
        <p:blipFill>
          <a:blip r:embed="rId9">
            <a:alphaModFix/>
          </a:blip>
          <a:stretch>
            <a:fillRect/>
          </a:stretch>
        </p:blipFill>
        <p:spPr>
          <a:xfrm>
            <a:off x="5436425" y="1758925"/>
            <a:ext cx="3235226" cy="1009475"/>
          </a:xfrm>
          <a:prstGeom prst="rect">
            <a:avLst/>
          </a:prstGeom>
          <a:noFill/>
          <a:ln cap="flat" cmpd="sng" w="9525">
            <a:solidFill>
              <a:srgbClr val="FF0000"/>
            </a:solidFill>
            <a:prstDash val="solid"/>
            <a:round/>
            <a:headEnd len="sm" w="sm" type="none"/>
            <a:tailEnd len="sm" w="sm" type="none"/>
          </a:ln>
        </p:spPr>
      </p:pic>
      <p:sp>
        <p:nvSpPr>
          <p:cNvPr id="369" name="Google Shape;369;p34"/>
          <p:cNvSpPr txBox="1"/>
          <p:nvPr/>
        </p:nvSpPr>
        <p:spPr>
          <a:xfrm>
            <a:off x="287650" y="4532438"/>
            <a:ext cx="730800" cy="3387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Ours</a:t>
            </a:r>
            <a:endParaRPr sz="1000">
              <a:solidFill>
                <a:schemeClr val="dk1"/>
              </a:solidFill>
            </a:endParaRPr>
          </a:p>
        </p:txBody>
      </p:sp>
      <p:sp>
        <p:nvSpPr>
          <p:cNvPr id="370" name="Google Shape;370;p34"/>
          <p:cNvSpPr txBox="1"/>
          <p:nvPr/>
        </p:nvSpPr>
        <p:spPr>
          <a:xfrm>
            <a:off x="1346675" y="4532438"/>
            <a:ext cx="1603200" cy="338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From PoseNet</a:t>
            </a:r>
            <a:r>
              <a:rPr baseline="30000" lang="en" sz="1000">
                <a:solidFill>
                  <a:schemeClr val="dk1"/>
                </a:solidFill>
              </a:rPr>
              <a:t>[1]</a:t>
            </a:r>
            <a:endParaRPr baseline="30000" sz="1000">
              <a:solidFill>
                <a:schemeClr val="dk1"/>
              </a:solidFill>
            </a:endParaRPr>
          </a:p>
        </p:txBody>
      </p:sp>
      <p:sp>
        <p:nvSpPr>
          <p:cNvPr id="371" name="Google Shape;371;p34"/>
          <p:cNvSpPr txBox="1"/>
          <p:nvPr/>
        </p:nvSpPr>
        <p:spPr>
          <a:xfrm>
            <a:off x="228150" y="4871150"/>
            <a:ext cx="4941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 Godard, C. et ai. (2019) Digging Into Self-Supervised Monocular Depth Estimation (ICCV)</a:t>
            </a:r>
            <a:endParaRPr sz="800">
              <a:solidFill>
                <a:schemeClr val="dk1"/>
              </a:solidFill>
            </a:endParaRPr>
          </a:p>
        </p:txBody>
      </p:sp>
      <p:cxnSp>
        <p:nvCxnSpPr>
          <p:cNvPr id="372" name="Google Shape;372;p34"/>
          <p:cNvCxnSpPr>
            <a:stCxn id="363" idx="3"/>
          </p:cNvCxnSpPr>
          <p:nvPr/>
        </p:nvCxnSpPr>
        <p:spPr>
          <a:xfrm>
            <a:off x="4704751" y="1567475"/>
            <a:ext cx="419700" cy="45600"/>
          </a:xfrm>
          <a:prstGeom prst="straightConnector1">
            <a:avLst/>
          </a:prstGeom>
          <a:noFill/>
          <a:ln cap="flat" cmpd="sng" w="9525">
            <a:solidFill>
              <a:schemeClr val="dk1"/>
            </a:solidFill>
            <a:prstDash val="solid"/>
            <a:round/>
            <a:headEnd len="med" w="med" type="none"/>
            <a:tailEnd len="med" w="med" type="triangle"/>
          </a:ln>
        </p:spPr>
      </p:cxnSp>
      <p:cxnSp>
        <p:nvCxnSpPr>
          <p:cNvPr id="373" name="Google Shape;373;p34"/>
          <p:cNvCxnSpPr/>
          <p:nvPr/>
        </p:nvCxnSpPr>
        <p:spPr>
          <a:xfrm>
            <a:off x="4704751" y="3839275"/>
            <a:ext cx="419700" cy="456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5"/>
          <p:cNvSpPr txBox="1"/>
          <p:nvPr>
            <p:ph type="title"/>
          </p:nvPr>
        </p:nvSpPr>
        <p:spPr>
          <a:xfrm>
            <a:off x="272700" y="133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- 2D &amp; 3D homography warping PnP</a:t>
            </a:r>
            <a:endParaRPr/>
          </a:p>
        </p:txBody>
      </p:sp>
      <p:sp>
        <p:nvSpPr>
          <p:cNvPr id="379" name="Google Shape;379;p35"/>
          <p:cNvSpPr txBox="1"/>
          <p:nvPr/>
        </p:nvSpPr>
        <p:spPr>
          <a:xfrm>
            <a:off x="425950" y="1289100"/>
            <a:ext cx="45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a:t>
            </a:r>
            <a:endParaRPr>
              <a:solidFill>
                <a:schemeClr val="dk1"/>
              </a:solidFill>
            </a:endParaRPr>
          </a:p>
        </p:txBody>
      </p:sp>
      <p:sp>
        <p:nvSpPr>
          <p:cNvPr id="380" name="Google Shape;380;p35"/>
          <p:cNvSpPr txBox="1"/>
          <p:nvPr/>
        </p:nvSpPr>
        <p:spPr>
          <a:xfrm>
            <a:off x="366750" y="2240613"/>
            <a:ext cx="45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0</a:t>
            </a:r>
            <a:endParaRPr>
              <a:solidFill>
                <a:schemeClr val="dk1"/>
              </a:solidFill>
            </a:endParaRPr>
          </a:p>
        </p:txBody>
      </p:sp>
      <p:sp>
        <p:nvSpPr>
          <p:cNvPr id="381" name="Google Shape;381;p35"/>
          <p:cNvSpPr txBox="1"/>
          <p:nvPr/>
        </p:nvSpPr>
        <p:spPr>
          <a:xfrm>
            <a:off x="366750" y="3484663"/>
            <a:ext cx="45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a:t>
            </a:r>
            <a:endParaRPr>
              <a:solidFill>
                <a:schemeClr val="dk1"/>
              </a:solidFill>
            </a:endParaRPr>
          </a:p>
        </p:txBody>
      </p:sp>
      <p:sp>
        <p:nvSpPr>
          <p:cNvPr id="382" name="Google Shape;382;p35"/>
          <p:cNvSpPr txBox="1"/>
          <p:nvPr/>
        </p:nvSpPr>
        <p:spPr>
          <a:xfrm>
            <a:off x="287650" y="4532438"/>
            <a:ext cx="730800" cy="3387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Ours</a:t>
            </a:r>
            <a:endParaRPr sz="1000">
              <a:solidFill>
                <a:schemeClr val="dk1"/>
              </a:solidFill>
            </a:endParaRPr>
          </a:p>
        </p:txBody>
      </p:sp>
      <p:sp>
        <p:nvSpPr>
          <p:cNvPr id="383" name="Google Shape;383;p35"/>
          <p:cNvSpPr txBox="1"/>
          <p:nvPr/>
        </p:nvSpPr>
        <p:spPr>
          <a:xfrm>
            <a:off x="1346675" y="4532438"/>
            <a:ext cx="1603200" cy="338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From PoseNet</a:t>
            </a:r>
            <a:r>
              <a:rPr baseline="30000" lang="en" sz="1000">
                <a:solidFill>
                  <a:schemeClr val="dk1"/>
                </a:solidFill>
              </a:rPr>
              <a:t>[1]</a:t>
            </a:r>
            <a:endParaRPr baseline="30000" sz="1000">
              <a:solidFill>
                <a:schemeClr val="dk1"/>
              </a:solidFill>
            </a:endParaRPr>
          </a:p>
        </p:txBody>
      </p:sp>
      <p:sp>
        <p:nvSpPr>
          <p:cNvPr id="384" name="Google Shape;384;p35"/>
          <p:cNvSpPr txBox="1"/>
          <p:nvPr/>
        </p:nvSpPr>
        <p:spPr>
          <a:xfrm>
            <a:off x="228150" y="4871150"/>
            <a:ext cx="4941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 Godard, C. et al. (2019) Digging Into Self-Supervised Monocular Depth Estimation (ICCV)</a:t>
            </a:r>
            <a:endParaRPr sz="800">
              <a:solidFill>
                <a:schemeClr val="dk1"/>
              </a:solidFill>
            </a:endParaRPr>
          </a:p>
        </p:txBody>
      </p:sp>
      <p:cxnSp>
        <p:nvCxnSpPr>
          <p:cNvPr id="385" name="Google Shape;385;p35"/>
          <p:cNvCxnSpPr/>
          <p:nvPr/>
        </p:nvCxnSpPr>
        <p:spPr>
          <a:xfrm>
            <a:off x="4473026" y="1567462"/>
            <a:ext cx="419700" cy="45600"/>
          </a:xfrm>
          <a:prstGeom prst="straightConnector1">
            <a:avLst/>
          </a:prstGeom>
          <a:noFill/>
          <a:ln cap="flat" cmpd="sng" w="9525">
            <a:solidFill>
              <a:schemeClr val="dk1"/>
            </a:solidFill>
            <a:prstDash val="solid"/>
            <a:round/>
            <a:headEnd len="med" w="med" type="none"/>
            <a:tailEnd len="med" w="med" type="triangle"/>
          </a:ln>
        </p:spPr>
      </p:cxnSp>
      <p:cxnSp>
        <p:nvCxnSpPr>
          <p:cNvPr id="386" name="Google Shape;386;p35"/>
          <p:cNvCxnSpPr/>
          <p:nvPr/>
        </p:nvCxnSpPr>
        <p:spPr>
          <a:xfrm>
            <a:off x="4473026" y="3839275"/>
            <a:ext cx="419700" cy="45600"/>
          </a:xfrm>
          <a:prstGeom prst="straightConnector1">
            <a:avLst/>
          </a:prstGeom>
          <a:noFill/>
          <a:ln cap="flat" cmpd="sng" w="9525">
            <a:solidFill>
              <a:schemeClr val="dk1"/>
            </a:solidFill>
            <a:prstDash val="solid"/>
            <a:round/>
            <a:headEnd len="med" w="med" type="none"/>
            <a:tailEnd len="med" w="med" type="triangle"/>
          </a:ln>
        </p:spPr>
      </p:cxnSp>
      <p:pic>
        <p:nvPicPr>
          <p:cNvPr id="387" name="Google Shape;387;p35"/>
          <p:cNvPicPr preferRelativeResize="0"/>
          <p:nvPr/>
        </p:nvPicPr>
        <p:blipFill>
          <a:blip r:embed="rId3">
            <a:alphaModFix/>
          </a:blip>
          <a:stretch>
            <a:fillRect/>
          </a:stretch>
        </p:blipFill>
        <p:spPr>
          <a:xfrm>
            <a:off x="966225" y="2081950"/>
            <a:ext cx="3445350" cy="1188850"/>
          </a:xfrm>
          <a:prstGeom prst="rect">
            <a:avLst/>
          </a:prstGeom>
          <a:noFill/>
          <a:ln>
            <a:noFill/>
          </a:ln>
        </p:spPr>
      </p:pic>
      <p:pic>
        <p:nvPicPr>
          <p:cNvPr id="388" name="Google Shape;388;p35"/>
          <p:cNvPicPr preferRelativeResize="0"/>
          <p:nvPr/>
        </p:nvPicPr>
        <p:blipFill>
          <a:blip r:embed="rId4">
            <a:alphaModFix/>
          </a:blip>
          <a:stretch>
            <a:fillRect/>
          </a:stretch>
        </p:blipFill>
        <p:spPr>
          <a:xfrm>
            <a:off x="966225" y="3270800"/>
            <a:ext cx="3443075" cy="982575"/>
          </a:xfrm>
          <a:prstGeom prst="rect">
            <a:avLst/>
          </a:prstGeom>
          <a:noFill/>
          <a:ln>
            <a:noFill/>
          </a:ln>
        </p:spPr>
      </p:pic>
      <p:pic>
        <p:nvPicPr>
          <p:cNvPr id="389" name="Google Shape;389;p35"/>
          <p:cNvPicPr preferRelativeResize="0"/>
          <p:nvPr/>
        </p:nvPicPr>
        <p:blipFill>
          <a:blip r:embed="rId5">
            <a:alphaModFix/>
          </a:blip>
          <a:stretch>
            <a:fillRect/>
          </a:stretch>
        </p:blipFill>
        <p:spPr>
          <a:xfrm>
            <a:off x="966225" y="1098975"/>
            <a:ext cx="3445350" cy="982575"/>
          </a:xfrm>
          <a:prstGeom prst="rect">
            <a:avLst/>
          </a:prstGeom>
          <a:noFill/>
          <a:ln>
            <a:noFill/>
          </a:ln>
        </p:spPr>
      </p:pic>
      <p:pic>
        <p:nvPicPr>
          <p:cNvPr id="390" name="Google Shape;390;p35"/>
          <p:cNvPicPr preferRelativeResize="0"/>
          <p:nvPr/>
        </p:nvPicPr>
        <p:blipFill>
          <a:blip r:embed="rId6">
            <a:alphaModFix/>
          </a:blip>
          <a:stretch>
            <a:fillRect/>
          </a:stretch>
        </p:blipFill>
        <p:spPr>
          <a:xfrm>
            <a:off x="5074800" y="3958875"/>
            <a:ext cx="3511450" cy="928875"/>
          </a:xfrm>
          <a:prstGeom prst="rect">
            <a:avLst/>
          </a:prstGeom>
          <a:noFill/>
          <a:ln cap="flat" cmpd="sng" w="9525">
            <a:solidFill>
              <a:srgbClr val="FF0000"/>
            </a:solidFill>
            <a:prstDash val="solid"/>
            <a:round/>
            <a:headEnd len="sm" w="sm" type="none"/>
            <a:tailEnd len="sm" w="sm" type="none"/>
          </a:ln>
        </p:spPr>
      </p:pic>
      <p:pic>
        <p:nvPicPr>
          <p:cNvPr id="391" name="Google Shape;391;p35"/>
          <p:cNvPicPr preferRelativeResize="0"/>
          <p:nvPr/>
        </p:nvPicPr>
        <p:blipFill>
          <a:blip r:embed="rId7">
            <a:alphaModFix/>
          </a:blip>
          <a:stretch>
            <a:fillRect/>
          </a:stretch>
        </p:blipFill>
        <p:spPr>
          <a:xfrm>
            <a:off x="5074800" y="2905440"/>
            <a:ext cx="3511450" cy="1053435"/>
          </a:xfrm>
          <a:prstGeom prst="rect">
            <a:avLst/>
          </a:prstGeom>
          <a:noFill/>
          <a:ln cap="flat" cmpd="sng" w="9525">
            <a:solidFill>
              <a:srgbClr val="00FF00"/>
            </a:solidFill>
            <a:prstDash val="solid"/>
            <a:round/>
            <a:headEnd len="sm" w="sm" type="none"/>
            <a:tailEnd len="sm" w="sm" type="none"/>
          </a:ln>
        </p:spPr>
      </p:pic>
      <p:pic>
        <p:nvPicPr>
          <p:cNvPr id="392" name="Google Shape;392;p35"/>
          <p:cNvPicPr preferRelativeResize="0"/>
          <p:nvPr/>
        </p:nvPicPr>
        <p:blipFill>
          <a:blip r:embed="rId8">
            <a:alphaModFix/>
          </a:blip>
          <a:stretch>
            <a:fillRect/>
          </a:stretch>
        </p:blipFill>
        <p:spPr>
          <a:xfrm>
            <a:off x="5074800" y="711150"/>
            <a:ext cx="3511416" cy="1053425"/>
          </a:xfrm>
          <a:prstGeom prst="rect">
            <a:avLst/>
          </a:prstGeom>
          <a:noFill/>
          <a:ln cap="flat" cmpd="sng" w="9525">
            <a:solidFill>
              <a:srgbClr val="00FF00"/>
            </a:solidFill>
            <a:prstDash val="solid"/>
            <a:round/>
            <a:headEnd len="sm" w="sm" type="none"/>
            <a:tailEnd len="sm" w="sm" type="none"/>
          </a:ln>
        </p:spPr>
      </p:pic>
      <p:pic>
        <p:nvPicPr>
          <p:cNvPr id="393" name="Google Shape;393;p35"/>
          <p:cNvPicPr preferRelativeResize="0"/>
          <p:nvPr/>
        </p:nvPicPr>
        <p:blipFill>
          <a:blip r:embed="rId9">
            <a:alphaModFix/>
          </a:blip>
          <a:stretch>
            <a:fillRect/>
          </a:stretch>
        </p:blipFill>
        <p:spPr>
          <a:xfrm>
            <a:off x="5074800" y="1769924"/>
            <a:ext cx="3511450" cy="84667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Summary</a:t>
            </a:r>
            <a:endParaRPr/>
          </a:p>
        </p:txBody>
      </p:sp>
      <p:sp>
        <p:nvSpPr>
          <p:cNvPr id="399" name="Google Shape;399;p36"/>
          <p:cNvSpPr txBox="1"/>
          <p:nvPr/>
        </p:nvSpPr>
        <p:spPr>
          <a:xfrm>
            <a:off x="490175" y="1176425"/>
            <a:ext cx="8251500" cy="54951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We tried to build an end to end differentiable pipeline for robust depth and ego motion estimation</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The loss values did not converge on training and the visualisations also showed the network could no train.</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On further debugging, we found that the matching and subsequent keypoint filters worked.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After subsequent trials, it was found that the pose calculations were not accurate due to errors in estimating fundamental matrix.</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Due to inaccurate pose estimations, warping failed and hence, DepthNet was unable to train itself.</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7"/>
          <p:cNvSpPr txBox="1"/>
          <p:nvPr>
            <p:ph type="title"/>
          </p:nvPr>
        </p:nvSpPr>
        <p:spPr>
          <a:xfrm>
            <a:off x="2067425" y="2116050"/>
            <a:ext cx="469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 for the attention!</a:t>
            </a:r>
            <a:endParaRPr/>
          </a:p>
          <a:p>
            <a:pPr indent="0" lvl="0" marL="0" rtl="0" algn="ctr">
              <a:spcBef>
                <a:spcPts val="0"/>
              </a:spcBef>
              <a:spcAft>
                <a:spcPts val="0"/>
              </a:spcAft>
              <a:buNone/>
            </a:pPr>
            <a:r>
              <a:t/>
            </a:r>
            <a:endParaRPr/>
          </a:p>
        </p:txBody>
      </p:sp>
      <p:sp>
        <p:nvSpPr>
          <p:cNvPr id="405" name="Google Shape;405;p37"/>
          <p:cNvSpPr txBox="1"/>
          <p:nvPr>
            <p:ph type="title"/>
          </p:nvPr>
        </p:nvSpPr>
        <p:spPr>
          <a:xfrm>
            <a:off x="2067425" y="2945800"/>
            <a:ext cx="469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9" name="Shape 409"/>
        <p:cNvGrpSpPr/>
        <p:nvPr/>
      </p:nvGrpSpPr>
      <p:grpSpPr>
        <a:xfrm>
          <a:off x="0" y="0"/>
          <a:ext cx="0" cy="0"/>
          <a:chOff x="0" y="0"/>
          <a:chExt cx="0" cy="0"/>
        </a:xfrm>
      </p:grpSpPr>
      <p:sp>
        <p:nvSpPr>
          <p:cNvPr id="410" name="Google Shape;410;p38"/>
          <p:cNvSpPr txBox="1"/>
          <p:nvPr/>
        </p:nvSpPr>
        <p:spPr>
          <a:xfrm>
            <a:off x="272700" y="1017725"/>
            <a:ext cx="40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solidFill>
                  <a:schemeClr val="dk1"/>
                </a:solidFill>
              </a:rPr>
              <a:t>Monodepth Drawbacks</a:t>
            </a:r>
            <a:endParaRPr i="1" u="sng">
              <a:solidFill>
                <a:schemeClr val="dk1"/>
              </a:solidFill>
            </a:endParaRPr>
          </a:p>
        </p:txBody>
      </p:sp>
      <p:sp>
        <p:nvSpPr>
          <p:cNvPr id="411" name="Google Shape;41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Monodepth 2 </a:t>
            </a:r>
            <a:endParaRPr/>
          </a:p>
        </p:txBody>
      </p:sp>
      <p:sp>
        <p:nvSpPr>
          <p:cNvPr id="412" name="Google Shape;412;p38"/>
          <p:cNvSpPr txBox="1"/>
          <p:nvPr/>
        </p:nvSpPr>
        <p:spPr>
          <a:xfrm>
            <a:off x="1429650" y="1556375"/>
            <a:ext cx="6284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PoseNet Overfitting trained on Kitti</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n" sz="2200">
                <a:solidFill>
                  <a:schemeClr val="dk1"/>
                </a:solidFill>
              </a:rPr>
              <a:t>Car often slowly moving (before curves)</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n" sz="2200">
                <a:solidFill>
                  <a:schemeClr val="dk1"/>
                </a:solidFill>
              </a:rPr>
              <a:t>Often with constant pace and straight line</a:t>
            </a:r>
            <a:endParaRPr sz="2200">
              <a:solidFill>
                <a:schemeClr val="dk1"/>
              </a:solidFill>
            </a:endParaRPr>
          </a:p>
        </p:txBody>
      </p:sp>
      <p:sp>
        <p:nvSpPr>
          <p:cNvPr id="413" name="Google Shape;413;p38"/>
          <p:cNvSpPr/>
          <p:nvPr/>
        </p:nvSpPr>
        <p:spPr>
          <a:xfrm rot="5400000">
            <a:off x="4120351" y="2935325"/>
            <a:ext cx="903300" cy="54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txBox="1"/>
          <p:nvPr/>
        </p:nvSpPr>
        <p:spPr>
          <a:xfrm>
            <a:off x="1429650" y="3660275"/>
            <a:ext cx="6284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rPr>
              <a:t>Monodepth produces bad outputs for fast camera movement like handheld cameras</a:t>
            </a:r>
            <a:endParaRPr sz="22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sp>
        <p:nvSpPr>
          <p:cNvPr id="419" name="Google Shape;419;p39"/>
          <p:cNvSpPr txBox="1"/>
          <p:nvPr>
            <p:ph type="title"/>
          </p:nvPr>
        </p:nvSpPr>
        <p:spPr>
          <a:xfrm>
            <a:off x="205675" y="16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KP2D</a:t>
            </a:r>
            <a:endParaRPr/>
          </a:p>
        </p:txBody>
      </p:sp>
      <p:sp>
        <p:nvSpPr>
          <p:cNvPr id="420" name="Google Shape;420;p39"/>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421" name="Google Shape;421;p39"/>
          <p:cNvSpPr txBox="1"/>
          <p:nvPr/>
        </p:nvSpPr>
        <p:spPr>
          <a:xfrm>
            <a:off x="520250" y="762850"/>
            <a:ext cx="515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Pretraining on KITTI</a:t>
            </a:r>
            <a:r>
              <a:rPr baseline="30000" lang="en">
                <a:solidFill>
                  <a:schemeClr val="dk1"/>
                </a:solidFill>
              </a:rPr>
              <a:t>[4]</a:t>
            </a:r>
            <a:r>
              <a:rPr lang="en">
                <a:solidFill>
                  <a:schemeClr val="dk1"/>
                </a:solidFill>
              </a:rPr>
              <a:t> - Eigen Zhou split</a:t>
            </a:r>
            <a:endParaRPr>
              <a:solidFill>
                <a:schemeClr val="dk1"/>
              </a:solidFill>
            </a:endParaRPr>
          </a:p>
        </p:txBody>
      </p:sp>
      <p:pic>
        <p:nvPicPr>
          <p:cNvPr id="422" name="Google Shape;422;p39"/>
          <p:cNvPicPr preferRelativeResize="0"/>
          <p:nvPr/>
        </p:nvPicPr>
        <p:blipFill>
          <a:blip r:embed="rId3">
            <a:alphaModFix/>
          </a:blip>
          <a:stretch>
            <a:fillRect/>
          </a:stretch>
        </p:blipFill>
        <p:spPr>
          <a:xfrm>
            <a:off x="205675" y="3210513"/>
            <a:ext cx="8870151" cy="1377000"/>
          </a:xfrm>
          <a:prstGeom prst="rect">
            <a:avLst/>
          </a:prstGeom>
          <a:noFill/>
          <a:ln>
            <a:noFill/>
          </a:ln>
        </p:spPr>
      </p:pic>
      <p:sp>
        <p:nvSpPr>
          <p:cNvPr id="423" name="Google Shape;423;p39"/>
          <p:cNvSpPr txBox="1"/>
          <p:nvPr/>
        </p:nvSpPr>
        <p:spPr>
          <a:xfrm>
            <a:off x="6827725" y="401825"/>
            <a:ext cx="208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Help the network navigate the domain shift with pre-training</a:t>
            </a:r>
            <a:endParaRPr>
              <a:solidFill>
                <a:schemeClr val="dk1"/>
              </a:solidFill>
            </a:endParaRPr>
          </a:p>
        </p:txBody>
      </p:sp>
      <p:grpSp>
        <p:nvGrpSpPr>
          <p:cNvPr id="424" name="Google Shape;424;p39"/>
          <p:cNvGrpSpPr/>
          <p:nvPr/>
        </p:nvGrpSpPr>
        <p:grpSpPr>
          <a:xfrm>
            <a:off x="320600" y="1153425"/>
            <a:ext cx="6507125" cy="1875132"/>
            <a:chOff x="432225" y="1367988"/>
            <a:chExt cx="6507125" cy="1875132"/>
          </a:xfrm>
        </p:grpSpPr>
        <p:pic>
          <p:nvPicPr>
            <p:cNvPr id="425" name="Google Shape;425;p39"/>
            <p:cNvPicPr preferRelativeResize="0"/>
            <p:nvPr/>
          </p:nvPicPr>
          <p:blipFill>
            <a:blip r:embed="rId4">
              <a:alphaModFix/>
            </a:blip>
            <a:stretch>
              <a:fillRect/>
            </a:stretch>
          </p:blipFill>
          <p:spPr>
            <a:xfrm>
              <a:off x="432225" y="1367988"/>
              <a:ext cx="2879950" cy="1875132"/>
            </a:xfrm>
            <a:prstGeom prst="rect">
              <a:avLst/>
            </a:prstGeom>
            <a:noFill/>
            <a:ln>
              <a:noFill/>
            </a:ln>
          </p:spPr>
        </p:pic>
        <p:pic>
          <p:nvPicPr>
            <p:cNvPr id="426" name="Google Shape;426;p39"/>
            <p:cNvPicPr preferRelativeResize="0"/>
            <p:nvPr/>
          </p:nvPicPr>
          <p:blipFill>
            <a:blip r:embed="rId5">
              <a:alphaModFix/>
            </a:blip>
            <a:stretch>
              <a:fillRect/>
            </a:stretch>
          </p:blipFill>
          <p:spPr>
            <a:xfrm>
              <a:off x="3312175" y="1367987"/>
              <a:ext cx="3019683" cy="1875125"/>
            </a:xfrm>
            <a:prstGeom prst="rect">
              <a:avLst/>
            </a:prstGeom>
            <a:noFill/>
            <a:ln>
              <a:noFill/>
            </a:ln>
          </p:spPr>
        </p:pic>
        <p:cxnSp>
          <p:nvCxnSpPr>
            <p:cNvPr id="427" name="Google Shape;427;p39"/>
            <p:cNvCxnSpPr/>
            <p:nvPr/>
          </p:nvCxnSpPr>
          <p:spPr>
            <a:xfrm flipH="1" rot="10800000">
              <a:off x="4457750" y="2126475"/>
              <a:ext cx="2481600" cy="5700"/>
            </a:xfrm>
            <a:prstGeom prst="straightConnector1">
              <a:avLst/>
            </a:prstGeom>
            <a:noFill/>
            <a:ln cap="flat" cmpd="sng" w="9525">
              <a:solidFill>
                <a:srgbClr val="0000FF"/>
              </a:solidFill>
              <a:prstDash val="solid"/>
              <a:round/>
              <a:headEnd len="med" w="med" type="none"/>
              <a:tailEnd len="med" w="med" type="triangle"/>
            </a:ln>
          </p:spPr>
        </p:cxnSp>
      </p:grpSp>
      <p:sp>
        <p:nvSpPr>
          <p:cNvPr id="428" name="Google Shape;428;p39"/>
          <p:cNvSpPr txBox="1"/>
          <p:nvPr/>
        </p:nvSpPr>
        <p:spPr>
          <a:xfrm>
            <a:off x="6827725" y="1495450"/>
            <a:ext cx="1716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Use model that performs well on KITTI to plug into KP3D baseline model and freeze the network.</a:t>
            </a:r>
            <a:endParaRPr>
              <a:solidFill>
                <a:schemeClr val="dk1"/>
              </a:solidFill>
            </a:endParaRPr>
          </a:p>
        </p:txBody>
      </p:sp>
      <p:sp>
        <p:nvSpPr>
          <p:cNvPr id="429" name="Google Shape;429;p39"/>
          <p:cNvSpPr txBox="1"/>
          <p:nvPr/>
        </p:nvSpPr>
        <p:spPr>
          <a:xfrm>
            <a:off x="205700" y="4587500"/>
            <a:ext cx="8870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Figure - Visualisation of the matched keypoints on KITTI from KeypointNet</a:t>
            </a:r>
            <a:endParaRPr sz="1100">
              <a:solidFill>
                <a:schemeClr val="dk1"/>
              </a:solidFill>
            </a:endParaRPr>
          </a:p>
        </p:txBody>
      </p:sp>
      <p:sp>
        <p:nvSpPr>
          <p:cNvPr id="430" name="Google Shape;430;p39"/>
          <p:cNvSpPr txBox="1"/>
          <p:nvPr/>
        </p:nvSpPr>
        <p:spPr>
          <a:xfrm>
            <a:off x="205675" y="4825075"/>
            <a:ext cx="887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[4] Geiger, A., et al. “Vision Meets Robotics: The KITTI Dataset.” The International Journal of Robotics Research, vol. 32, no. 11, Sept. 2013</a:t>
            </a:r>
            <a:endParaRPr sz="1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4" name="Shape 434"/>
        <p:cNvGrpSpPr/>
        <p:nvPr/>
      </p:nvGrpSpPr>
      <p:grpSpPr>
        <a:xfrm>
          <a:off x="0" y="0"/>
          <a:ext cx="0" cy="0"/>
          <a:chOff x="0" y="0"/>
          <a:chExt cx="0" cy="0"/>
        </a:xfrm>
      </p:grpSpPr>
      <p:sp>
        <p:nvSpPr>
          <p:cNvPr id="435" name="Google Shape;435;p40"/>
          <p:cNvSpPr txBox="1"/>
          <p:nvPr/>
        </p:nvSpPr>
        <p:spPr>
          <a:xfrm>
            <a:off x="272700" y="1017725"/>
            <a:ext cx="40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solidFill>
                  <a:schemeClr val="dk1"/>
                </a:solidFill>
              </a:rPr>
              <a:t>KeypointNet 2D Drawbacks</a:t>
            </a:r>
            <a:endParaRPr i="1" u="sng">
              <a:solidFill>
                <a:schemeClr val="dk1"/>
              </a:solidFill>
            </a:endParaRPr>
          </a:p>
        </p:txBody>
      </p:sp>
      <p:sp>
        <p:nvSpPr>
          <p:cNvPr id="436" name="Google Shape;43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KeypointNet 2D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0" name="Shape 440"/>
        <p:cNvGrpSpPr/>
        <p:nvPr/>
      </p:nvGrpSpPr>
      <p:grpSpPr>
        <a:xfrm>
          <a:off x="0" y="0"/>
          <a:ext cx="0" cy="0"/>
          <a:chOff x="0" y="0"/>
          <a:chExt cx="0" cy="0"/>
        </a:xfrm>
      </p:grpSpPr>
      <p:sp>
        <p:nvSpPr>
          <p:cNvPr id="441" name="Google Shape;44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Pose from Essential Matrix</a:t>
            </a:r>
            <a:endParaRPr/>
          </a:p>
        </p:txBody>
      </p:sp>
      <p:sp>
        <p:nvSpPr>
          <p:cNvPr id="442" name="Google Shape;442;p41"/>
          <p:cNvSpPr txBox="1"/>
          <p:nvPr/>
        </p:nvSpPr>
        <p:spPr>
          <a:xfrm>
            <a:off x="111550" y="4589150"/>
            <a:ext cx="863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 Godard, C. et alii. (2019) Digging Into Self-Supervised Monocular Depth Estimation (ICCV)</a:t>
            </a:r>
            <a:endParaRPr sz="800">
              <a:solidFill>
                <a:schemeClr val="dk1"/>
              </a:solidFill>
            </a:endParaRPr>
          </a:p>
          <a:p>
            <a:pPr indent="0" lvl="0" marL="0" rtl="0" algn="l">
              <a:spcBef>
                <a:spcPts val="0"/>
              </a:spcBef>
              <a:spcAft>
                <a:spcPts val="0"/>
              </a:spcAft>
              <a:buNone/>
            </a:pPr>
            <a:r>
              <a:rPr lang="en" sz="800">
                <a:solidFill>
                  <a:schemeClr val="dk1"/>
                </a:solidFill>
              </a:rPr>
              <a:t>2. J. Sturm and N. et alii. (2012) A Benchmark for the Evaluation of RGB-D SLAM Systems</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443" name="Google Shape;443;p41"/>
          <p:cNvSpPr txBox="1"/>
          <p:nvPr/>
        </p:nvSpPr>
        <p:spPr>
          <a:xfrm>
            <a:off x="272700" y="1017725"/>
            <a:ext cx="85596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Char char="●"/>
            </a:pPr>
            <a:r>
              <a:rPr lang="en">
                <a:solidFill>
                  <a:schemeClr val="dk1"/>
                </a:solidFill>
              </a:rPr>
              <a:t>Initial keypoint feature descriptors, coordinates, and scores from KP2D</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Filter out keypoints based on:</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Score threshold</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Descriptor-distance threshold</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Distance on epipolar line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Compute pose from keypoints left and essential matrix</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Motivation Robust Depth Estimation</a:t>
            </a:r>
            <a:endParaRPr/>
          </a:p>
        </p:txBody>
      </p:sp>
      <p:sp>
        <p:nvSpPr>
          <p:cNvPr id="70" name="Google Shape;70;p15"/>
          <p:cNvSpPr txBox="1"/>
          <p:nvPr/>
        </p:nvSpPr>
        <p:spPr>
          <a:xfrm>
            <a:off x="6140100" y="1361525"/>
            <a:ext cx="2692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Depth Estimations are reproduced from MonoDepth2</a:t>
            </a:r>
            <a:r>
              <a:rPr baseline="30000" lang="en">
                <a:solidFill>
                  <a:schemeClr val="dk1"/>
                </a:solidFill>
              </a:rPr>
              <a:t>[1] </a:t>
            </a:r>
            <a:r>
              <a:rPr lang="en" sz="1600">
                <a:solidFill>
                  <a:schemeClr val="dk1"/>
                </a:solidFill>
              </a:rPr>
              <a:t>on Kitti</a:t>
            </a:r>
            <a:r>
              <a:rPr baseline="30000" lang="en">
                <a:solidFill>
                  <a:schemeClr val="dk1"/>
                </a:solidFill>
              </a:rPr>
              <a:t>[2]</a:t>
            </a:r>
            <a:endParaRPr sz="1600">
              <a:solidFill>
                <a:schemeClr val="dk1"/>
              </a:solidFill>
            </a:endParaRPr>
          </a:p>
        </p:txBody>
      </p:sp>
      <p:pic>
        <p:nvPicPr>
          <p:cNvPr id="71" name="Google Shape;71;p15"/>
          <p:cNvPicPr preferRelativeResize="0"/>
          <p:nvPr/>
        </p:nvPicPr>
        <p:blipFill>
          <a:blip r:embed="rId3">
            <a:alphaModFix/>
          </a:blip>
          <a:stretch>
            <a:fillRect/>
          </a:stretch>
        </p:blipFill>
        <p:spPr>
          <a:xfrm>
            <a:off x="3194875" y="2925100"/>
            <a:ext cx="5546834" cy="1664050"/>
          </a:xfrm>
          <a:prstGeom prst="rect">
            <a:avLst/>
          </a:prstGeom>
          <a:noFill/>
          <a:ln>
            <a:noFill/>
          </a:ln>
        </p:spPr>
      </p:pic>
      <p:pic>
        <p:nvPicPr>
          <p:cNvPr id="72" name="Google Shape;72;p15"/>
          <p:cNvPicPr preferRelativeResize="0"/>
          <p:nvPr/>
        </p:nvPicPr>
        <p:blipFill>
          <a:blip r:embed="rId4">
            <a:alphaModFix/>
          </a:blip>
          <a:stretch>
            <a:fillRect/>
          </a:stretch>
        </p:blipFill>
        <p:spPr>
          <a:xfrm>
            <a:off x="311700" y="1083611"/>
            <a:ext cx="5546920" cy="1664050"/>
          </a:xfrm>
          <a:prstGeom prst="rect">
            <a:avLst/>
          </a:prstGeom>
          <a:noFill/>
          <a:ln>
            <a:noFill/>
          </a:ln>
        </p:spPr>
      </p:pic>
      <p:sp>
        <p:nvSpPr>
          <p:cNvPr id="73" name="Google Shape;73;p15"/>
          <p:cNvSpPr txBox="1"/>
          <p:nvPr/>
        </p:nvSpPr>
        <p:spPr>
          <a:xfrm>
            <a:off x="5366600" y="2466400"/>
            <a:ext cx="1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4" name="Google Shape;74;p15"/>
          <p:cNvSpPr txBox="1"/>
          <p:nvPr/>
        </p:nvSpPr>
        <p:spPr>
          <a:xfrm>
            <a:off x="111550" y="4589150"/>
            <a:ext cx="863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1.Godard, C. et al. (2019) Digging Into Self-Supervised Monocular Depth Estimation (ICCV)</a:t>
            </a:r>
            <a:endParaRPr sz="800">
              <a:solidFill>
                <a:schemeClr val="dk1"/>
              </a:solidFill>
            </a:endParaRPr>
          </a:p>
          <a:p>
            <a:pPr indent="0" lvl="0" marL="0" rtl="0" algn="l">
              <a:spcBef>
                <a:spcPts val="0"/>
              </a:spcBef>
              <a:spcAft>
                <a:spcPts val="0"/>
              </a:spcAft>
              <a:buNone/>
            </a:pPr>
            <a:r>
              <a:rPr lang="en" sz="800">
                <a:solidFill>
                  <a:schemeClr val="dk1"/>
                </a:solidFill>
              </a:rPr>
              <a:t>2.</a:t>
            </a:r>
            <a:r>
              <a:rPr lang="en" sz="800">
                <a:solidFill>
                  <a:schemeClr val="dk1"/>
                </a:solidFill>
              </a:rPr>
              <a:t>Geiger, A., et al. “Vision Meets Robotics: The KITTI Dataset.” The International Journal of Robotics Research, vol. 32, no. 11, Sept. 2013</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Pose from Perspective-n-Points</a:t>
            </a:r>
            <a:endParaRPr/>
          </a:p>
        </p:txBody>
      </p:sp>
      <p:sp>
        <p:nvSpPr>
          <p:cNvPr id="449" name="Google Shape;449;p42"/>
          <p:cNvSpPr txBox="1"/>
          <p:nvPr/>
        </p:nvSpPr>
        <p:spPr>
          <a:xfrm>
            <a:off x="111550" y="4589150"/>
            <a:ext cx="863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 Godard, C. et alii. (2019) Digging Into Self-Supervised Monocular Depth Estimation (ICCV)</a:t>
            </a:r>
            <a:endParaRPr sz="800">
              <a:solidFill>
                <a:schemeClr val="dk1"/>
              </a:solidFill>
            </a:endParaRPr>
          </a:p>
          <a:p>
            <a:pPr indent="0" lvl="0" marL="0" rtl="0" algn="l">
              <a:spcBef>
                <a:spcPts val="0"/>
              </a:spcBef>
              <a:spcAft>
                <a:spcPts val="0"/>
              </a:spcAft>
              <a:buNone/>
            </a:pPr>
            <a:r>
              <a:rPr lang="en" sz="800">
                <a:solidFill>
                  <a:schemeClr val="dk1"/>
                </a:solidFill>
              </a:rPr>
              <a:t>2. J. Sturm and N. et alii. (2012) A Benchmark for the Evaluation of RGB-D SLAM Systems</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450" name="Google Shape;450;p42"/>
          <p:cNvSpPr txBox="1"/>
          <p:nvPr/>
        </p:nvSpPr>
        <p:spPr>
          <a:xfrm>
            <a:off x="272700" y="1017725"/>
            <a:ext cx="85206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Char char="●"/>
            </a:pPr>
            <a:r>
              <a:rPr lang="en">
                <a:solidFill>
                  <a:schemeClr val="dk1"/>
                </a:solidFill>
              </a:rPr>
              <a:t>Initial keypoint feature descriptors, coordinates, and scores from KP2D</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Filter out keypoints based on:</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Score threshold</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Descriptor-distance threshold</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Distance on epipolar line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Reproject keypoints left to 3D using depth map estimated from target image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Compute pose using Perspective-n-Point algorithm with 2D-3D keypoint correspondences</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4" name="Shape 454"/>
        <p:cNvGrpSpPr/>
        <p:nvPr/>
      </p:nvGrpSpPr>
      <p:grpSpPr>
        <a:xfrm>
          <a:off x="0" y="0"/>
          <a:ext cx="0" cy="0"/>
          <a:chOff x="0" y="0"/>
          <a:chExt cx="0" cy="0"/>
        </a:xfrm>
      </p:grpSpPr>
      <p:sp>
        <p:nvSpPr>
          <p:cNvPr id="455" name="Google Shape;455;p43"/>
          <p:cNvSpPr txBox="1"/>
          <p:nvPr>
            <p:ph type="title"/>
          </p:nvPr>
        </p:nvSpPr>
        <p:spPr>
          <a:xfrm>
            <a:off x="311700" y="14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KP2D</a:t>
            </a:r>
            <a:r>
              <a:rPr baseline="30000" lang="en"/>
              <a:t>[1]</a:t>
            </a:r>
            <a:endParaRPr baseline="30000"/>
          </a:p>
        </p:txBody>
      </p:sp>
      <p:pic>
        <p:nvPicPr>
          <p:cNvPr id="456" name="Google Shape;456;p43"/>
          <p:cNvPicPr preferRelativeResize="0"/>
          <p:nvPr/>
        </p:nvPicPr>
        <p:blipFill>
          <a:blip r:embed="rId3">
            <a:alphaModFix/>
          </a:blip>
          <a:stretch>
            <a:fillRect/>
          </a:stretch>
        </p:blipFill>
        <p:spPr>
          <a:xfrm>
            <a:off x="1012594" y="1023325"/>
            <a:ext cx="7819704" cy="2535300"/>
          </a:xfrm>
          <a:prstGeom prst="rect">
            <a:avLst/>
          </a:prstGeom>
          <a:noFill/>
          <a:ln>
            <a:noFill/>
          </a:ln>
        </p:spPr>
      </p:pic>
      <p:sp>
        <p:nvSpPr>
          <p:cNvPr id="457" name="Google Shape;457;p43"/>
          <p:cNvSpPr txBox="1"/>
          <p:nvPr/>
        </p:nvSpPr>
        <p:spPr>
          <a:xfrm>
            <a:off x="311700" y="653050"/>
            <a:ext cx="8520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Extracts the keypoints, descriptors and the scores</a:t>
            </a:r>
            <a:endParaRPr>
              <a:solidFill>
                <a:schemeClr val="dk1"/>
              </a:solidFill>
            </a:endParaRPr>
          </a:p>
        </p:txBody>
      </p:sp>
      <p:sp>
        <p:nvSpPr>
          <p:cNvPr id="458" name="Google Shape;458;p43"/>
          <p:cNvSpPr txBox="1"/>
          <p:nvPr/>
        </p:nvSpPr>
        <p:spPr>
          <a:xfrm>
            <a:off x="132000" y="4700150"/>
            <a:ext cx="888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 Tang, Jiexiong, et al. “Neural Outlier Rejection for Self-Supervised Keypoint Learning.” ArXiv:1912.10615</a:t>
            </a:r>
            <a:endParaRPr sz="1100">
              <a:solidFill>
                <a:schemeClr val="dk1"/>
              </a:solidFill>
            </a:endParaRPr>
          </a:p>
        </p:txBody>
      </p:sp>
      <p:sp>
        <p:nvSpPr>
          <p:cNvPr id="459" name="Google Shape;459;p43"/>
          <p:cNvSpPr/>
          <p:nvPr/>
        </p:nvSpPr>
        <p:spPr>
          <a:xfrm>
            <a:off x="311700" y="3859850"/>
            <a:ext cx="2033700" cy="775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Keypoint Loss</a:t>
            </a:r>
            <a:endParaRPr b="1" sz="1000">
              <a:solidFill>
                <a:schemeClr val="dk1"/>
              </a:solidFill>
            </a:endParaRPr>
          </a:p>
          <a:p>
            <a:pPr indent="0" lvl="0" marL="0" rtl="0" algn="ctr">
              <a:spcBef>
                <a:spcPts val="0"/>
              </a:spcBef>
              <a:spcAft>
                <a:spcPts val="0"/>
              </a:spcAft>
              <a:buNone/>
            </a:pPr>
            <a:r>
              <a:rPr lang="en" sz="1000">
                <a:solidFill>
                  <a:schemeClr val="dk1"/>
                </a:solidFill>
              </a:rPr>
              <a:t>Distance between the target keypoint and warped source keypoint</a:t>
            </a:r>
            <a:endParaRPr sz="1000">
              <a:solidFill>
                <a:schemeClr val="dk1"/>
              </a:solidFill>
            </a:endParaRPr>
          </a:p>
        </p:txBody>
      </p:sp>
      <p:sp>
        <p:nvSpPr>
          <p:cNvPr id="460" name="Google Shape;460;p43"/>
          <p:cNvSpPr/>
          <p:nvPr/>
        </p:nvSpPr>
        <p:spPr>
          <a:xfrm>
            <a:off x="2694575" y="3859850"/>
            <a:ext cx="3300300" cy="775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Descriptor Loss</a:t>
            </a:r>
            <a:endParaRPr b="1" sz="1000">
              <a:solidFill>
                <a:schemeClr val="dk1"/>
              </a:solidFill>
            </a:endParaRPr>
          </a:p>
          <a:p>
            <a:pPr indent="0" lvl="0" marL="0" rtl="0" algn="ctr">
              <a:spcBef>
                <a:spcPts val="0"/>
              </a:spcBef>
              <a:spcAft>
                <a:spcPts val="0"/>
              </a:spcAft>
              <a:buNone/>
            </a:pPr>
            <a:r>
              <a:rPr lang="en" sz="1000">
                <a:solidFill>
                  <a:schemeClr val="dk1"/>
                </a:solidFill>
              </a:rPr>
              <a:t>Per pixel Triplet Loss on distance between the descriptors</a:t>
            </a:r>
            <a:endParaRPr sz="1000">
              <a:solidFill>
                <a:schemeClr val="dk1"/>
              </a:solidFill>
            </a:endParaRPr>
          </a:p>
          <a:p>
            <a:pPr indent="0" lvl="0" marL="0" rtl="0" algn="ctr">
              <a:spcBef>
                <a:spcPts val="0"/>
              </a:spcBef>
              <a:spcAft>
                <a:spcPts val="0"/>
              </a:spcAft>
              <a:buNone/>
            </a:pPr>
            <a:r>
              <a:rPr lang="en" sz="1000">
                <a:solidFill>
                  <a:schemeClr val="dk1"/>
                </a:solidFill>
              </a:rPr>
              <a:t>+ve and -ve samples from keypoint correspondences between the images</a:t>
            </a:r>
            <a:endParaRPr sz="1000">
              <a:solidFill>
                <a:schemeClr val="dk1"/>
              </a:solidFill>
            </a:endParaRPr>
          </a:p>
        </p:txBody>
      </p:sp>
      <p:sp>
        <p:nvSpPr>
          <p:cNvPr id="461" name="Google Shape;461;p43"/>
          <p:cNvSpPr/>
          <p:nvPr/>
        </p:nvSpPr>
        <p:spPr>
          <a:xfrm>
            <a:off x="6276000" y="3794750"/>
            <a:ext cx="2426700" cy="905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Score Loss</a:t>
            </a:r>
            <a:endParaRPr b="1" sz="1000">
              <a:solidFill>
                <a:schemeClr val="dk1"/>
              </a:solidFill>
            </a:endParaRPr>
          </a:p>
          <a:p>
            <a:pPr indent="0" lvl="0" marL="0" rtl="0" algn="ctr">
              <a:spcBef>
                <a:spcPts val="0"/>
              </a:spcBef>
              <a:spcAft>
                <a:spcPts val="0"/>
              </a:spcAft>
              <a:buNone/>
            </a:pPr>
            <a:r>
              <a:rPr lang="en" sz="1000">
                <a:solidFill>
                  <a:schemeClr val="dk1"/>
                </a:solidFill>
              </a:rPr>
              <a:t>Minimize the distance between scores of keypoint pairs + min./max. the average scores of keypoint pair </a:t>
            </a:r>
            <a:endParaRPr sz="1000">
              <a:solidFill>
                <a:schemeClr val="dk1"/>
              </a:solidFill>
            </a:endParaRPr>
          </a:p>
        </p:txBody>
      </p:sp>
      <p:sp>
        <p:nvSpPr>
          <p:cNvPr id="462" name="Google Shape;462;p43"/>
          <p:cNvSpPr/>
          <p:nvPr/>
        </p:nvSpPr>
        <p:spPr>
          <a:xfrm>
            <a:off x="6301200" y="578375"/>
            <a:ext cx="2376300" cy="30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Improve Outlier Rejection</a:t>
            </a:r>
            <a:endParaRPr sz="1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sp>
        <p:nvSpPr>
          <p:cNvPr id="467" name="Google Shape;467;p44"/>
          <p:cNvSpPr txBox="1"/>
          <p:nvPr>
            <p:ph type="title"/>
          </p:nvPr>
        </p:nvSpPr>
        <p:spPr>
          <a:xfrm>
            <a:off x="311700" y="21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KP2D</a:t>
            </a:r>
            <a:endParaRPr/>
          </a:p>
        </p:txBody>
      </p:sp>
      <p:pic>
        <p:nvPicPr>
          <p:cNvPr id="468" name="Google Shape;468;p44"/>
          <p:cNvPicPr preferRelativeResize="0"/>
          <p:nvPr/>
        </p:nvPicPr>
        <p:blipFill>
          <a:blip r:embed="rId3">
            <a:alphaModFix/>
          </a:blip>
          <a:stretch>
            <a:fillRect/>
          </a:stretch>
        </p:blipFill>
        <p:spPr>
          <a:xfrm>
            <a:off x="170250" y="786000"/>
            <a:ext cx="2480600" cy="1835575"/>
          </a:xfrm>
          <a:prstGeom prst="rect">
            <a:avLst/>
          </a:prstGeom>
          <a:noFill/>
          <a:ln>
            <a:noFill/>
          </a:ln>
        </p:spPr>
      </p:pic>
      <p:pic>
        <p:nvPicPr>
          <p:cNvPr id="469" name="Google Shape;469;p44"/>
          <p:cNvPicPr preferRelativeResize="0"/>
          <p:nvPr/>
        </p:nvPicPr>
        <p:blipFill>
          <a:blip r:embed="rId4">
            <a:alphaModFix/>
          </a:blip>
          <a:stretch>
            <a:fillRect/>
          </a:stretch>
        </p:blipFill>
        <p:spPr>
          <a:xfrm>
            <a:off x="2650850" y="786000"/>
            <a:ext cx="2588809" cy="1835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p45"/>
          <p:cNvSpPr txBox="1"/>
          <p:nvPr>
            <p:ph type="title"/>
          </p:nvPr>
        </p:nvSpPr>
        <p:spPr>
          <a:xfrm>
            <a:off x="2643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KP2D</a:t>
            </a:r>
            <a:endParaRPr/>
          </a:p>
        </p:txBody>
      </p:sp>
      <p:sp>
        <p:nvSpPr>
          <p:cNvPr id="475" name="Google Shape;475;p45"/>
          <p:cNvSpPr txBox="1"/>
          <p:nvPr/>
        </p:nvSpPr>
        <p:spPr>
          <a:xfrm>
            <a:off x="4832163"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476" name="Google Shape;476;p45"/>
          <p:cNvSpPr txBox="1"/>
          <p:nvPr/>
        </p:nvSpPr>
        <p:spPr>
          <a:xfrm>
            <a:off x="173838" y="548800"/>
            <a:ext cx="529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Training on COCO</a:t>
            </a:r>
            <a:r>
              <a:rPr baseline="30000" lang="en">
                <a:solidFill>
                  <a:schemeClr val="dk1"/>
                </a:solidFill>
              </a:rPr>
              <a:t>[2]</a:t>
            </a:r>
            <a:r>
              <a:rPr lang="en">
                <a:solidFill>
                  <a:schemeClr val="dk1"/>
                </a:solidFill>
              </a:rPr>
              <a:t> 2017 (Train set) </a:t>
            </a:r>
            <a:endParaRPr>
              <a:solidFill>
                <a:schemeClr val="dk1"/>
              </a:solidFill>
            </a:endParaRPr>
          </a:p>
        </p:txBody>
      </p:sp>
      <p:cxnSp>
        <p:nvCxnSpPr>
          <p:cNvPr id="477" name="Google Shape;477;p45"/>
          <p:cNvCxnSpPr/>
          <p:nvPr/>
        </p:nvCxnSpPr>
        <p:spPr>
          <a:xfrm>
            <a:off x="5754750" y="938525"/>
            <a:ext cx="38100" cy="4134000"/>
          </a:xfrm>
          <a:prstGeom prst="straightConnector1">
            <a:avLst/>
          </a:prstGeom>
          <a:noFill/>
          <a:ln cap="flat" cmpd="sng" w="28575">
            <a:solidFill>
              <a:schemeClr val="dk1"/>
            </a:solidFill>
            <a:prstDash val="solid"/>
            <a:round/>
            <a:headEnd len="med" w="med" type="none"/>
            <a:tailEnd len="med" w="med" type="none"/>
          </a:ln>
        </p:spPr>
      </p:cxnSp>
      <p:sp>
        <p:nvSpPr>
          <p:cNvPr id="478" name="Google Shape;478;p45"/>
          <p:cNvSpPr txBox="1"/>
          <p:nvPr/>
        </p:nvSpPr>
        <p:spPr>
          <a:xfrm>
            <a:off x="6329925" y="172500"/>
            <a:ext cx="226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Validation on HPatches</a:t>
            </a:r>
            <a:r>
              <a:rPr baseline="30000" lang="en">
                <a:solidFill>
                  <a:schemeClr val="dk1"/>
                </a:solidFill>
              </a:rPr>
              <a:t>[3]</a:t>
            </a:r>
            <a:endParaRPr baseline="30000">
              <a:solidFill>
                <a:schemeClr val="dk1"/>
              </a:solidFill>
            </a:endParaRPr>
          </a:p>
        </p:txBody>
      </p:sp>
      <p:grpSp>
        <p:nvGrpSpPr>
          <p:cNvPr id="479" name="Google Shape;479;p45"/>
          <p:cNvGrpSpPr/>
          <p:nvPr/>
        </p:nvGrpSpPr>
        <p:grpSpPr>
          <a:xfrm>
            <a:off x="6356987" y="677250"/>
            <a:ext cx="2208175" cy="3576649"/>
            <a:chOff x="6045512" y="949000"/>
            <a:chExt cx="2208175" cy="3576649"/>
          </a:xfrm>
        </p:grpSpPr>
        <p:pic>
          <p:nvPicPr>
            <p:cNvPr id="480" name="Google Shape;480;p45"/>
            <p:cNvPicPr preferRelativeResize="0"/>
            <p:nvPr/>
          </p:nvPicPr>
          <p:blipFill>
            <a:blip r:embed="rId3">
              <a:alphaModFix/>
            </a:blip>
            <a:stretch>
              <a:fillRect/>
            </a:stretch>
          </p:blipFill>
          <p:spPr>
            <a:xfrm>
              <a:off x="6045512" y="949000"/>
              <a:ext cx="2202975" cy="1743550"/>
            </a:xfrm>
            <a:prstGeom prst="rect">
              <a:avLst/>
            </a:prstGeom>
            <a:noFill/>
            <a:ln>
              <a:noFill/>
            </a:ln>
          </p:spPr>
        </p:pic>
        <p:pic>
          <p:nvPicPr>
            <p:cNvPr id="481" name="Google Shape;481;p45"/>
            <p:cNvPicPr preferRelativeResize="0"/>
            <p:nvPr/>
          </p:nvPicPr>
          <p:blipFill>
            <a:blip r:embed="rId4">
              <a:alphaModFix/>
            </a:blip>
            <a:stretch>
              <a:fillRect/>
            </a:stretch>
          </p:blipFill>
          <p:spPr>
            <a:xfrm>
              <a:off x="6050712" y="2692549"/>
              <a:ext cx="2202975" cy="1833100"/>
            </a:xfrm>
            <a:prstGeom prst="rect">
              <a:avLst/>
            </a:prstGeom>
            <a:noFill/>
            <a:ln>
              <a:noFill/>
            </a:ln>
          </p:spPr>
        </p:pic>
      </p:grpSp>
      <p:grpSp>
        <p:nvGrpSpPr>
          <p:cNvPr id="482" name="Google Shape;482;p45"/>
          <p:cNvGrpSpPr/>
          <p:nvPr/>
        </p:nvGrpSpPr>
        <p:grpSpPr>
          <a:xfrm>
            <a:off x="146148" y="938518"/>
            <a:ext cx="5350666" cy="1526565"/>
            <a:chOff x="146150" y="1036963"/>
            <a:chExt cx="4912925" cy="1567637"/>
          </a:xfrm>
        </p:grpSpPr>
        <p:pic>
          <p:nvPicPr>
            <p:cNvPr id="483" name="Google Shape;483;p45"/>
            <p:cNvPicPr preferRelativeResize="0"/>
            <p:nvPr/>
          </p:nvPicPr>
          <p:blipFill>
            <a:blip r:embed="rId5">
              <a:alphaModFix/>
            </a:blip>
            <a:stretch>
              <a:fillRect/>
            </a:stretch>
          </p:blipFill>
          <p:spPr>
            <a:xfrm>
              <a:off x="146150" y="1036963"/>
              <a:ext cx="2341340" cy="1567625"/>
            </a:xfrm>
            <a:prstGeom prst="rect">
              <a:avLst/>
            </a:prstGeom>
            <a:noFill/>
            <a:ln>
              <a:noFill/>
            </a:ln>
          </p:spPr>
        </p:pic>
        <p:pic>
          <p:nvPicPr>
            <p:cNvPr id="484" name="Google Shape;484;p45"/>
            <p:cNvPicPr preferRelativeResize="0"/>
            <p:nvPr/>
          </p:nvPicPr>
          <p:blipFill>
            <a:blip r:embed="rId6">
              <a:alphaModFix/>
            </a:blip>
            <a:stretch>
              <a:fillRect/>
            </a:stretch>
          </p:blipFill>
          <p:spPr>
            <a:xfrm>
              <a:off x="2487500" y="1036975"/>
              <a:ext cx="2571575" cy="1567625"/>
            </a:xfrm>
            <a:prstGeom prst="rect">
              <a:avLst/>
            </a:prstGeom>
            <a:noFill/>
            <a:ln>
              <a:noFill/>
            </a:ln>
          </p:spPr>
        </p:pic>
      </p:grpSp>
      <p:graphicFrame>
        <p:nvGraphicFramePr>
          <p:cNvPr id="485" name="Google Shape;485;p45"/>
          <p:cNvGraphicFramePr/>
          <p:nvPr/>
        </p:nvGraphicFramePr>
        <p:xfrm>
          <a:off x="201675" y="2571755"/>
          <a:ext cx="3000000" cy="3000000"/>
        </p:xfrm>
        <a:graphic>
          <a:graphicData uri="http://schemas.openxmlformats.org/drawingml/2006/table">
            <a:tbl>
              <a:tblPr>
                <a:noFill/>
                <a:tableStyleId>{1C42952A-0D83-47C2-8051-27DAFCEEC5FA}</a:tableStyleId>
              </a:tblPr>
              <a:tblGrid>
                <a:gridCol w="1364850"/>
                <a:gridCol w="1208525"/>
                <a:gridCol w="1867500"/>
                <a:gridCol w="854325"/>
              </a:tblGrid>
              <a:tr h="508375">
                <a:tc>
                  <a:txBody>
                    <a:bodyPr/>
                    <a:lstStyle/>
                    <a:p>
                      <a:pPr indent="0" lvl="0" marL="0" rtl="0" algn="ctr">
                        <a:spcBef>
                          <a:spcPts val="0"/>
                        </a:spcBef>
                        <a:spcAft>
                          <a:spcPts val="0"/>
                        </a:spcAft>
                        <a:buNone/>
                      </a:pPr>
                      <a:r>
                        <a:rPr b="1" lang="en" sz="1100">
                          <a:solidFill>
                            <a:schemeClr val="dk1"/>
                          </a:solidFill>
                        </a:rPr>
                        <a:t>Validation Metrics</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rPr>
                        <a:t>Our Training (12 epochs)</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rPr>
                        <a:t>Results from the paper (50 epochs)</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rPr>
                        <a:t>Progress</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3900">
                <a:tc>
                  <a:txBody>
                    <a:bodyPr/>
                    <a:lstStyle/>
                    <a:p>
                      <a:pPr indent="0" lvl="0" marL="0" rtl="0" algn="ctr">
                        <a:spcBef>
                          <a:spcPts val="0"/>
                        </a:spcBef>
                        <a:spcAft>
                          <a:spcPts val="0"/>
                        </a:spcAft>
                        <a:buNone/>
                      </a:pPr>
                      <a:r>
                        <a:rPr b="1" lang="en" sz="1100">
                          <a:solidFill>
                            <a:schemeClr val="dk1"/>
                          </a:solidFill>
                        </a:rPr>
                        <a:t>C1</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0.493</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0.593 </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rowSpan="5">
                  <a:txBody>
                    <a:bodyPr/>
                    <a:lstStyle/>
                    <a:p>
                      <a:pPr indent="0" lvl="0" marL="0" rtl="0" algn="ctr">
                        <a:spcBef>
                          <a:spcPts val="0"/>
                        </a:spcBef>
                        <a:spcAft>
                          <a:spcPts val="0"/>
                        </a:spcAft>
                        <a:buNone/>
                      </a:pPr>
                      <a:r>
                        <a:t/>
                      </a:r>
                      <a:endParaRPr sz="3200">
                        <a:solidFill>
                          <a:schemeClr val="dk1"/>
                        </a:solidFill>
                      </a:endParaRPr>
                    </a:p>
                    <a:p>
                      <a:pPr indent="0" lvl="0" marL="0" rtl="0" algn="ctr">
                        <a:spcBef>
                          <a:spcPts val="0"/>
                        </a:spcBef>
                        <a:spcAft>
                          <a:spcPts val="0"/>
                        </a:spcAft>
                        <a:buNone/>
                      </a:pPr>
                      <a:r>
                        <a:rPr lang="en" sz="3200">
                          <a:solidFill>
                            <a:schemeClr val="dk1"/>
                          </a:solidFill>
                        </a:rPr>
                        <a:t>↑</a:t>
                      </a:r>
                      <a:endParaRPr sz="3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3900">
                <a:tc>
                  <a:txBody>
                    <a:bodyPr/>
                    <a:lstStyle/>
                    <a:p>
                      <a:pPr indent="0" lvl="0" marL="0" rtl="0" algn="ctr">
                        <a:spcBef>
                          <a:spcPts val="0"/>
                        </a:spcBef>
                        <a:spcAft>
                          <a:spcPts val="0"/>
                        </a:spcAft>
                        <a:buNone/>
                      </a:pPr>
                      <a:r>
                        <a:rPr b="1" lang="en" sz="1100">
                          <a:solidFill>
                            <a:schemeClr val="dk1"/>
                          </a:solidFill>
                        </a:rPr>
                        <a:t>C3</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0.831</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0.867</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vMerge="1"/>
              </a:tr>
              <a:tr h="343900">
                <a:tc>
                  <a:txBody>
                    <a:bodyPr/>
                    <a:lstStyle/>
                    <a:p>
                      <a:pPr indent="0" lvl="0" marL="0" rtl="0" algn="ctr">
                        <a:spcBef>
                          <a:spcPts val="0"/>
                        </a:spcBef>
                        <a:spcAft>
                          <a:spcPts val="0"/>
                        </a:spcAft>
                        <a:buNone/>
                      </a:pPr>
                      <a:r>
                        <a:rPr b="1" lang="en" sz="1100">
                          <a:solidFill>
                            <a:schemeClr val="dk1"/>
                          </a:solidFill>
                        </a:rPr>
                        <a:t>C5</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0.893</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0.91</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vMerge="1"/>
              </a:tr>
              <a:tr h="343900">
                <a:tc>
                  <a:txBody>
                    <a:bodyPr/>
                    <a:lstStyle/>
                    <a:p>
                      <a:pPr indent="0" lvl="0" marL="0" rtl="0" algn="ctr">
                        <a:spcBef>
                          <a:spcPts val="0"/>
                        </a:spcBef>
                        <a:spcAft>
                          <a:spcPts val="0"/>
                        </a:spcAft>
                        <a:buNone/>
                      </a:pPr>
                      <a:r>
                        <a:rPr b="1" lang="en" sz="1100">
                          <a:solidFill>
                            <a:schemeClr val="dk1"/>
                          </a:solidFill>
                        </a:rPr>
                        <a:t>Matching Score</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0.544</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0.546</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343900">
                <a:tc>
                  <a:txBody>
                    <a:bodyPr/>
                    <a:lstStyle/>
                    <a:p>
                      <a:pPr indent="0" lvl="0" marL="0" rtl="0" algn="ctr">
                        <a:spcBef>
                          <a:spcPts val="0"/>
                        </a:spcBef>
                        <a:spcAft>
                          <a:spcPts val="0"/>
                        </a:spcAft>
                        <a:buNone/>
                      </a:pPr>
                      <a:r>
                        <a:rPr b="1" lang="en" sz="1100">
                          <a:solidFill>
                            <a:schemeClr val="dk1"/>
                          </a:solidFill>
                        </a:rPr>
                        <a:t>Repeatability</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0.660</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0.687</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vMerge="1"/>
              </a:tr>
              <a:tr h="343900">
                <a:tc>
                  <a:txBody>
                    <a:bodyPr/>
                    <a:lstStyle/>
                    <a:p>
                      <a:pPr indent="0" lvl="0" marL="0" rtl="0" algn="ctr">
                        <a:spcBef>
                          <a:spcPts val="0"/>
                        </a:spcBef>
                        <a:spcAft>
                          <a:spcPts val="0"/>
                        </a:spcAft>
                        <a:buNone/>
                      </a:pPr>
                      <a:r>
                        <a:rPr b="1" lang="en" sz="1100">
                          <a:solidFill>
                            <a:schemeClr val="dk1"/>
                          </a:solidFill>
                        </a:rPr>
                        <a:t>Localization</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0.913</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0.892</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100">
                          <a:solidFill>
                            <a:schemeClr val="dk1"/>
                          </a:solidFill>
                        </a:rPr>
                        <a:t>↓</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86" name="Google Shape;486;p45"/>
          <p:cNvSpPr txBox="1"/>
          <p:nvPr/>
        </p:nvSpPr>
        <p:spPr>
          <a:xfrm>
            <a:off x="6050725" y="4358450"/>
            <a:ext cx="3042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[2]Tsung-Yi Lin, et al. "Microsoft COCO: Common Objects in Context." (2015).</a:t>
            </a:r>
            <a:endParaRPr sz="900">
              <a:solidFill>
                <a:schemeClr val="dk1"/>
              </a:solidFill>
            </a:endParaRPr>
          </a:p>
          <a:p>
            <a:pPr indent="0" lvl="0" marL="0" rtl="0" algn="l">
              <a:spcBef>
                <a:spcPts val="0"/>
              </a:spcBef>
              <a:spcAft>
                <a:spcPts val="0"/>
              </a:spcAft>
              <a:buNone/>
            </a:pPr>
            <a:r>
              <a:rPr lang="en" sz="900">
                <a:solidFill>
                  <a:schemeClr val="dk1"/>
                </a:solidFill>
              </a:rPr>
              <a:t>[3]Vassileios Balntas, et al. "HPatches: A benchmark and evaluation of handcrafted and learned local descriptors." (2017).</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 name="Shape 490"/>
        <p:cNvGrpSpPr/>
        <p:nvPr/>
      </p:nvGrpSpPr>
      <p:grpSpPr>
        <a:xfrm>
          <a:off x="0" y="0"/>
          <a:ext cx="0" cy="0"/>
          <a:chOff x="0" y="0"/>
          <a:chExt cx="0" cy="0"/>
        </a:xfrm>
      </p:grpSpPr>
      <p:sp>
        <p:nvSpPr>
          <p:cNvPr id="491" name="Google Shape;49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Timeline</a:t>
            </a:r>
            <a:endParaRPr/>
          </a:p>
        </p:txBody>
      </p:sp>
      <p:sp>
        <p:nvSpPr>
          <p:cNvPr id="492" name="Google Shape;492;p46"/>
          <p:cNvSpPr/>
          <p:nvPr/>
        </p:nvSpPr>
        <p:spPr>
          <a:xfrm>
            <a:off x="290550" y="1838250"/>
            <a:ext cx="85629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 name="Google Shape;493;p46"/>
          <p:cNvCxnSpPr/>
          <p:nvPr/>
        </p:nvCxnSpPr>
        <p:spPr>
          <a:xfrm>
            <a:off x="3469250" y="1812750"/>
            <a:ext cx="0" cy="451200"/>
          </a:xfrm>
          <a:prstGeom prst="straightConnector1">
            <a:avLst/>
          </a:prstGeom>
          <a:noFill/>
          <a:ln cap="flat" cmpd="sng" w="38100">
            <a:solidFill>
              <a:schemeClr val="dk1"/>
            </a:solidFill>
            <a:prstDash val="solid"/>
            <a:round/>
            <a:headEnd len="med" w="med" type="none"/>
            <a:tailEnd len="med" w="med" type="none"/>
          </a:ln>
        </p:spPr>
      </p:cxnSp>
      <p:cxnSp>
        <p:nvCxnSpPr>
          <p:cNvPr id="494" name="Google Shape;494;p46"/>
          <p:cNvCxnSpPr/>
          <p:nvPr/>
        </p:nvCxnSpPr>
        <p:spPr>
          <a:xfrm>
            <a:off x="1598050" y="1812750"/>
            <a:ext cx="0" cy="451200"/>
          </a:xfrm>
          <a:prstGeom prst="straightConnector1">
            <a:avLst/>
          </a:prstGeom>
          <a:noFill/>
          <a:ln cap="flat" cmpd="sng" w="38100">
            <a:solidFill>
              <a:schemeClr val="dk1"/>
            </a:solidFill>
            <a:prstDash val="solid"/>
            <a:round/>
            <a:headEnd len="med" w="med" type="none"/>
            <a:tailEnd len="med" w="med" type="none"/>
          </a:ln>
        </p:spPr>
      </p:cxnSp>
      <p:sp>
        <p:nvSpPr>
          <p:cNvPr id="495" name="Google Shape;495;p46"/>
          <p:cNvSpPr txBox="1"/>
          <p:nvPr/>
        </p:nvSpPr>
        <p:spPr>
          <a:xfrm>
            <a:off x="254525" y="1412550"/>
            <a:ext cx="12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15.05 - 22.05</a:t>
            </a:r>
            <a:endParaRPr>
              <a:solidFill>
                <a:schemeClr val="dk1"/>
              </a:solidFill>
            </a:endParaRPr>
          </a:p>
        </p:txBody>
      </p:sp>
      <p:sp>
        <p:nvSpPr>
          <p:cNvPr id="496" name="Google Shape;496;p46"/>
          <p:cNvSpPr txBox="1"/>
          <p:nvPr/>
        </p:nvSpPr>
        <p:spPr>
          <a:xfrm>
            <a:off x="1598050" y="1412550"/>
            <a:ext cx="13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22</a:t>
            </a:r>
            <a:r>
              <a:rPr lang="en">
                <a:solidFill>
                  <a:schemeClr val="dk1"/>
                </a:solidFill>
              </a:rPr>
              <a:t>.05 - 29.05</a:t>
            </a:r>
            <a:endParaRPr>
              <a:solidFill>
                <a:schemeClr val="dk1"/>
              </a:solidFill>
            </a:endParaRPr>
          </a:p>
        </p:txBody>
      </p:sp>
      <p:cxnSp>
        <p:nvCxnSpPr>
          <p:cNvPr id="497" name="Google Shape;497;p46"/>
          <p:cNvCxnSpPr/>
          <p:nvPr/>
        </p:nvCxnSpPr>
        <p:spPr>
          <a:xfrm>
            <a:off x="7360125" y="1812750"/>
            <a:ext cx="0" cy="451200"/>
          </a:xfrm>
          <a:prstGeom prst="straightConnector1">
            <a:avLst/>
          </a:prstGeom>
          <a:noFill/>
          <a:ln cap="flat" cmpd="sng" w="38100">
            <a:solidFill>
              <a:schemeClr val="dk1"/>
            </a:solidFill>
            <a:prstDash val="solid"/>
            <a:round/>
            <a:headEnd len="med" w="med" type="none"/>
            <a:tailEnd len="med" w="med" type="none"/>
          </a:ln>
        </p:spPr>
      </p:cxnSp>
      <p:cxnSp>
        <p:nvCxnSpPr>
          <p:cNvPr id="498" name="Google Shape;498;p46"/>
          <p:cNvCxnSpPr/>
          <p:nvPr/>
        </p:nvCxnSpPr>
        <p:spPr>
          <a:xfrm>
            <a:off x="5441200" y="1812750"/>
            <a:ext cx="0" cy="451200"/>
          </a:xfrm>
          <a:prstGeom prst="straightConnector1">
            <a:avLst/>
          </a:prstGeom>
          <a:noFill/>
          <a:ln cap="flat" cmpd="sng" w="38100">
            <a:solidFill>
              <a:schemeClr val="dk1"/>
            </a:solidFill>
            <a:prstDash val="solid"/>
            <a:round/>
            <a:headEnd len="med" w="med" type="none"/>
            <a:tailEnd len="med" w="med" type="none"/>
          </a:ln>
        </p:spPr>
      </p:cxnSp>
      <p:sp>
        <p:nvSpPr>
          <p:cNvPr id="499" name="Google Shape;499;p46"/>
          <p:cNvSpPr txBox="1"/>
          <p:nvPr/>
        </p:nvSpPr>
        <p:spPr>
          <a:xfrm>
            <a:off x="3469238" y="1412550"/>
            <a:ext cx="13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29.05 - 05.06</a:t>
            </a:r>
            <a:endParaRPr>
              <a:solidFill>
                <a:schemeClr val="dk1"/>
              </a:solidFill>
            </a:endParaRPr>
          </a:p>
        </p:txBody>
      </p:sp>
      <p:sp>
        <p:nvSpPr>
          <p:cNvPr id="500" name="Google Shape;500;p46"/>
          <p:cNvSpPr txBox="1"/>
          <p:nvPr/>
        </p:nvSpPr>
        <p:spPr>
          <a:xfrm>
            <a:off x="5414675" y="1412550"/>
            <a:ext cx="13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05</a:t>
            </a:r>
            <a:r>
              <a:rPr lang="en">
                <a:solidFill>
                  <a:schemeClr val="dk1"/>
                </a:solidFill>
              </a:rPr>
              <a:t>.06 - 12.06</a:t>
            </a:r>
            <a:endParaRPr>
              <a:solidFill>
                <a:schemeClr val="dk1"/>
              </a:solidFill>
            </a:endParaRPr>
          </a:p>
        </p:txBody>
      </p:sp>
      <p:sp>
        <p:nvSpPr>
          <p:cNvPr id="501" name="Google Shape;501;p46"/>
          <p:cNvSpPr txBox="1"/>
          <p:nvPr/>
        </p:nvSpPr>
        <p:spPr>
          <a:xfrm>
            <a:off x="7360113" y="1412550"/>
            <a:ext cx="13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12</a:t>
            </a:r>
            <a:r>
              <a:rPr lang="en">
                <a:solidFill>
                  <a:schemeClr val="dk1"/>
                </a:solidFill>
              </a:rPr>
              <a:t>.06 - 15.06</a:t>
            </a:r>
            <a:endParaRPr>
              <a:solidFill>
                <a:schemeClr val="dk1"/>
              </a:solidFill>
            </a:endParaRPr>
          </a:p>
        </p:txBody>
      </p:sp>
      <p:sp>
        <p:nvSpPr>
          <p:cNvPr id="502" name="Google Shape;502;p46"/>
          <p:cNvSpPr txBox="1"/>
          <p:nvPr/>
        </p:nvSpPr>
        <p:spPr>
          <a:xfrm>
            <a:off x="254525" y="2263950"/>
            <a:ext cx="1806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planning and research on individual network baselines</a:t>
            </a:r>
            <a:endParaRPr>
              <a:solidFill>
                <a:schemeClr val="dk1"/>
              </a:solidFill>
            </a:endParaRPr>
          </a:p>
        </p:txBody>
      </p:sp>
      <p:sp>
        <p:nvSpPr>
          <p:cNvPr id="503" name="Google Shape;503;p46"/>
          <p:cNvSpPr txBox="1"/>
          <p:nvPr/>
        </p:nvSpPr>
        <p:spPr>
          <a:xfrm>
            <a:off x="959200" y="3270125"/>
            <a:ext cx="23355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Focuses:</a:t>
            </a:r>
            <a:endParaRPr>
              <a:solidFill>
                <a:schemeClr val="dk1"/>
              </a:solidFill>
            </a:endParaRPr>
          </a:p>
          <a:p>
            <a:pPr indent="0" lvl="0" marL="0" rtl="0" algn="l">
              <a:spcBef>
                <a:spcPts val="0"/>
              </a:spcBef>
              <a:spcAft>
                <a:spcPts val="0"/>
              </a:spcAft>
              <a:buNone/>
            </a:pPr>
            <a:r>
              <a:rPr lang="en">
                <a:solidFill>
                  <a:schemeClr val="dk1"/>
                </a:solidFill>
              </a:rPr>
              <a:t>Halil: our baseline</a:t>
            </a:r>
            <a:endParaRPr>
              <a:solidFill>
                <a:schemeClr val="dk1"/>
              </a:solidFill>
            </a:endParaRPr>
          </a:p>
          <a:p>
            <a:pPr indent="0" lvl="0" marL="0" rtl="0" algn="l">
              <a:spcBef>
                <a:spcPts val="0"/>
              </a:spcBef>
              <a:spcAft>
                <a:spcPts val="0"/>
              </a:spcAft>
              <a:buNone/>
            </a:pPr>
            <a:r>
              <a:rPr lang="en">
                <a:solidFill>
                  <a:schemeClr val="dk1"/>
                </a:solidFill>
              </a:rPr>
              <a:t>Konstantin: Monodepth2</a:t>
            </a:r>
            <a:r>
              <a:rPr lang="en" sz="700">
                <a:solidFill>
                  <a:schemeClr val="dk1"/>
                </a:solidFill>
              </a:rPr>
              <a:t>1</a:t>
            </a:r>
            <a:endParaRPr>
              <a:solidFill>
                <a:schemeClr val="dk1"/>
              </a:solidFill>
            </a:endParaRPr>
          </a:p>
          <a:p>
            <a:pPr indent="0" lvl="0" marL="0" rtl="0" algn="l">
              <a:spcBef>
                <a:spcPts val="0"/>
              </a:spcBef>
              <a:spcAft>
                <a:spcPts val="0"/>
              </a:spcAft>
              <a:buNone/>
            </a:pPr>
            <a:r>
              <a:rPr lang="en">
                <a:solidFill>
                  <a:schemeClr val="dk1"/>
                </a:solidFill>
              </a:rPr>
              <a:t>Rahul: KeypointNet2D</a:t>
            </a:r>
            <a:r>
              <a:rPr lang="en" sz="700">
                <a:solidFill>
                  <a:schemeClr val="dk1"/>
                </a:solidFill>
              </a:rPr>
              <a:t>2</a:t>
            </a:r>
            <a:endParaRPr sz="100">
              <a:solidFill>
                <a:schemeClr val="dk1"/>
              </a:solidFill>
            </a:endParaRPr>
          </a:p>
          <a:p>
            <a:pPr indent="0" lvl="0" marL="0" rtl="0" algn="l">
              <a:spcBef>
                <a:spcPts val="0"/>
              </a:spcBef>
              <a:spcAft>
                <a:spcPts val="0"/>
              </a:spcAft>
              <a:buNone/>
            </a:pPr>
            <a:r>
              <a:t/>
            </a:r>
            <a:endParaRPr sz="700">
              <a:solidFill>
                <a:schemeClr val="dk1"/>
              </a:solidFill>
            </a:endParaRPr>
          </a:p>
        </p:txBody>
      </p:sp>
      <p:sp>
        <p:nvSpPr>
          <p:cNvPr id="504" name="Google Shape;504;p46"/>
          <p:cNvSpPr txBox="1"/>
          <p:nvPr/>
        </p:nvSpPr>
        <p:spPr>
          <a:xfrm>
            <a:off x="2058950" y="2479500"/>
            <a:ext cx="180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Simple testing on individual networks</a:t>
            </a:r>
            <a:endParaRPr>
              <a:solidFill>
                <a:schemeClr val="dk1"/>
              </a:solidFill>
            </a:endParaRPr>
          </a:p>
        </p:txBody>
      </p:sp>
      <p:sp>
        <p:nvSpPr>
          <p:cNvPr id="505" name="Google Shape;505;p46"/>
          <p:cNvSpPr txBox="1"/>
          <p:nvPr/>
        </p:nvSpPr>
        <p:spPr>
          <a:xfrm>
            <a:off x="2907400" y="3095088"/>
            <a:ext cx="185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AWS Instance environment setup</a:t>
            </a:r>
            <a:endParaRPr>
              <a:solidFill>
                <a:schemeClr val="dk1"/>
              </a:solidFill>
            </a:endParaRPr>
          </a:p>
        </p:txBody>
      </p:sp>
      <p:sp>
        <p:nvSpPr>
          <p:cNvPr id="506" name="Google Shape;506;p46"/>
          <p:cNvSpPr txBox="1"/>
          <p:nvPr/>
        </p:nvSpPr>
        <p:spPr>
          <a:xfrm>
            <a:off x="3357425" y="3710700"/>
            <a:ext cx="237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Preparing training datasets offline and on aws</a:t>
            </a:r>
            <a:endParaRPr>
              <a:solidFill>
                <a:schemeClr val="dk1"/>
              </a:solidFill>
            </a:endParaRPr>
          </a:p>
        </p:txBody>
      </p:sp>
      <p:sp>
        <p:nvSpPr>
          <p:cNvPr id="507" name="Google Shape;507;p46"/>
          <p:cNvSpPr txBox="1"/>
          <p:nvPr/>
        </p:nvSpPr>
        <p:spPr>
          <a:xfrm>
            <a:off x="5441200" y="2479500"/>
            <a:ext cx="19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508" name="Google Shape;508;p46"/>
          <p:cNvSpPr txBox="1"/>
          <p:nvPr/>
        </p:nvSpPr>
        <p:spPr>
          <a:xfrm>
            <a:off x="4146150" y="2561625"/>
            <a:ext cx="23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Offline training approaches</a:t>
            </a:r>
            <a:endParaRPr>
              <a:solidFill>
                <a:schemeClr val="dk1"/>
              </a:solidFill>
            </a:endParaRPr>
          </a:p>
        </p:txBody>
      </p:sp>
      <p:sp>
        <p:nvSpPr>
          <p:cNvPr id="509" name="Google Shape;509;p46"/>
          <p:cNvSpPr txBox="1"/>
          <p:nvPr/>
        </p:nvSpPr>
        <p:spPr>
          <a:xfrm>
            <a:off x="5180950" y="3095250"/>
            <a:ext cx="233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AWS test training of networks</a:t>
            </a:r>
            <a:endParaRPr>
              <a:solidFill>
                <a:schemeClr val="dk1"/>
              </a:solidFill>
            </a:endParaRPr>
          </a:p>
        </p:txBody>
      </p:sp>
      <p:sp>
        <p:nvSpPr>
          <p:cNvPr id="510" name="Google Shape;510;p46"/>
          <p:cNvSpPr txBox="1"/>
          <p:nvPr/>
        </p:nvSpPr>
        <p:spPr>
          <a:xfrm>
            <a:off x="5909400" y="3818400"/>
            <a:ext cx="233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Building own Pipeline with trained networks</a:t>
            </a:r>
            <a:endParaRPr>
              <a:solidFill>
                <a:schemeClr val="dk1"/>
              </a:solidFill>
            </a:endParaRPr>
          </a:p>
        </p:txBody>
      </p:sp>
      <p:sp>
        <p:nvSpPr>
          <p:cNvPr id="511" name="Google Shape;511;p46"/>
          <p:cNvSpPr txBox="1"/>
          <p:nvPr/>
        </p:nvSpPr>
        <p:spPr>
          <a:xfrm>
            <a:off x="7176525" y="2507775"/>
            <a:ext cx="169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Debugging pipeline</a:t>
            </a:r>
            <a:endParaRPr>
              <a:solidFill>
                <a:schemeClr val="dk1"/>
              </a:solidFill>
            </a:endParaRPr>
          </a:p>
        </p:txBody>
      </p:sp>
      <p:sp>
        <p:nvSpPr>
          <p:cNvPr id="512" name="Google Shape;512;p46"/>
          <p:cNvSpPr txBox="1"/>
          <p:nvPr/>
        </p:nvSpPr>
        <p:spPr>
          <a:xfrm>
            <a:off x="86100" y="4712400"/>
            <a:ext cx="897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a:t>
            </a:r>
            <a:r>
              <a:rPr lang="en" sz="800">
                <a:solidFill>
                  <a:schemeClr val="dk1"/>
                </a:solidFill>
              </a:rPr>
              <a:t>Godard, C. et alii. (2019) Digging Into Self-Supervised Monocular Depth Estimation (ICCV)</a:t>
            </a:r>
            <a:endParaRPr sz="800">
              <a:solidFill>
                <a:schemeClr val="dk1"/>
              </a:solidFill>
            </a:endParaRPr>
          </a:p>
          <a:p>
            <a:pPr indent="0" lvl="0" marL="0" rtl="0" algn="l">
              <a:spcBef>
                <a:spcPts val="0"/>
              </a:spcBef>
              <a:spcAft>
                <a:spcPts val="0"/>
              </a:spcAft>
              <a:buNone/>
            </a:pPr>
            <a:r>
              <a:rPr lang="en" sz="800">
                <a:solidFill>
                  <a:schemeClr val="dk1"/>
                </a:solidFill>
              </a:rPr>
              <a:t>2.Tang, J. et alii. (2019) Neural Outlier Rejection for Self-Supervised Keypoint Learning (ICLR)</a:t>
            </a:r>
            <a:endParaRPr sz="8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6" name="Shape 516"/>
        <p:cNvGrpSpPr/>
        <p:nvPr/>
      </p:nvGrpSpPr>
      <p:grpSpPr>
        <a:xfrm>
          <a:off x="0" y="0"/>
          <a:ext cx="0" cy="0"/>
          <a:chOff x="0" y="0"/>
          <a:chExt cx="0" cy="0"/>
        </a:xfrm>
      </p:grpSpPr>
      <p:sp>
        <p:nvSpPr>
          <p:cNvPr id="517" name="Google Shape;51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Monodepth2</a:t>
            </a:r>
            <a:endParaRPr/>
          </a:p>
        </p:txBody>
      </p:sp>
      <p:sp>
        <p:nvSpPr>
          <p:cNvPr id="518" name="Google Shape;518;p47"/>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graphicFrame>
        <p:nvGraphicFramePr>
          <p:cNvPr id="519" name="Google Shape;519;p47"/>
          <p:cNvGraphicFramePr/>
          <p:nvPr/>
        </p:nvGraphicFramePr>
        <p:xfrm>
          <a:off x="632125" y="3593370"/>
          <a:ext cx="3000000" cy="3000000"/>
        </p:xfrm>
        <a:graphic>
          <a:graphicData uri="http://schemas.openxmlformats.org/drawingml/2006/table">
            <a:tbl>
              <a:tblPr>
                <a:noFill/>
                <a:tableStyleId>{1C42952A-0D83-47C2-8051-27DAFCEEC5FA}</a:tableStyleId>
              </a:tblPr>
              <a:tblGrid>
                <a:gridCol w="2865700"/>
                <a:gridCol w="950375"/>
                <a:gridCol w="1382875"/>
                <a:gridCol w="1321075"/>
                <a:gridCol w="1359725"/>
              </a:tblGrid>
              <a:tr h="381075">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Abs Rel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Sq Rel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RMSE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RMSE log</a:t>
                      </a:r>
                      <a:endParaRPr>
                        <a:solidFill>
                          <a:schemeClr val="dk1"/>
                        </a:solidFill>
                      </a:endParaRPr>
                    </a:p>
                  </a:txBody>
                  <a:tcPr marT="91425" marB="91425" marR="91425" marL="91425"/>
                </a:tc>
              </a:tr>
              <a:tr h="381075">
                <a:tc>
                  <a:txBody>
                    <a:bodyPr/>
                    <a:lstStyle/>
                    <a:p>
                      <a:pPr indent="0" lvl="0" marL="0" rtl="0" algn="l">
                        <a:spcBef>
                          <a:spcPts val="0"/>
                        </a:spcBef>
                        <a:spcAft>
                          <a:spcPts val="0"/>
                        </a:spcAft>
                        <a:buNone/>
                      </a:pPr>
                      <a:r>
                        <a:rPr lang="en">
                          <a:solidFill>
                            <a:schemeClr val="dk1"/>
                          </a:solidFill>
                        </a:rPr>
                        <a:t>Test Model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0.4659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4.544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11.34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0.5796</a:t>
                      </a:r>
                      <a:endParaRPr>
                        <a:solidFill>
                          <a:schemeClr val="dk1"/>
                        </a:solidFill>
                      </a:endParaRPr>
                    </a:p>
                  </a:txBody>
                  <a:tcPr marT="91425" marB="91425" marR="91425" marL="91425"/>
                </a:tc>
              </a:tr>
              <a:tr h="501825">
                <a:tc>
                  <a:txBody>
                    <a:bodyPr/>
                    <a:lstStyle/>
                    <a:p>
                      <a:pPr indent="0" lvl="0" marL="0" rtl="0" algn="l">
                        <a:spcBef>
                          <a:spcPts val="0"/>
                        </a:spcBef>
                        <a:spcAft>
                          <a:spcPts val="0"/>
                        </a:spcAft>
                        <a:buNone/>
                      </a:pPr>
                      <a:r>
                        <a:rPr lang="en">
                          <a:solidFill>
                            <a:schemeClr val="dk1"/>
                          </a:solidFill>
                        </a:rPr>
                        <a:t>Monodepth2 (after 20 epochs)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0.132</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1.044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4.872</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0.210</a:t>
                      </a:r>
                      <a:endParaRPr>
                        <a:solidFill>
                          <a:schemeClr val="dk1"/>
                        </a:solidFill>
                      </a:endParaRPr>
                    </a:p>
                  </a:txBody>
                  <a:tcPr marT="91425" marB="91425" marR="91425" marL="91425"/>
                </a:tc>
              </a:tr>
            </a:tbl>
          </a:graphicData>
        </a:graphic>
      </p:graphicFrame>
      <p:sp>
        <p:nvSpPr>
          <p:cNvPr id="520" name="Google Shape;520;p47"/>
          <p:cNvSpPr/>
          <p:nvPr/>
        </p:nvSpPr>
        <p:spPr>
          <a:xfrm>
            <a:off x="4239925" y="1017725"/>
            <a:ext cx="4694100" cy="21177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chemeClr val="dk1"/>
                </a:solidFill>
              </a:rPr>
              <a:t>Test </a:t>
            </a:r>
            <a:r>
              <a:rPr lang="en" sz="1600" u="sng">
                <a:solidFill>
                  <a:schemeClr val="dk1"/>
                </a:solidFill>
              </a:rPr>
              <a:t>Training Settings:</a:t>
            </a:r>
            <a:endParaRPr sz="1600" u="sng">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15 Epochs, adam optimizer, Batch size = 12, Lr = 1e-3</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Eigen Zhou split with around 44 000 images 10% validation 90% training</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From scratch</a:t>
            </a:r>
            <a:endParaRPr sz="1600">
              <a:solidFill>
                <a:schemeClr val="dk1"/>
              </a:solidFill>
            </a:endParaRPr>
          </a:p>
        </p:txBody>
      </p:sp>
      <p:pic>
        <p:nvPicPr>
          <p:cNvPr id="521" name="Google Shape;521;p47"/>
          <p:cNvPicPr preferRelativeResize="0"/>
          <p:nvPr/>
        </p:nvPicPr>
        <p:blipFill>
          <a:blip r:embed="rId3">
            <a:alphaModFix/>
          </a:blip>
          <a:stretch>
            <a:fillRect/>
          </a:stretch>
        </p:blipFill>
        <p:spPr>
          <a:xfrm>
            <a:off x="739350" y="1092900"/>
            <a:ext cx="3103319" cy="2270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5" name="Shape 525"/>
        <p:cNvGrpSpPr/>
        <p:nvPr/>
      </p:nvGrpSpPr>
      <p:grpSpPr>
        <a:xfrm>
          <a:off x="0" y="0"/>
          <a:ext cx="0" cy="0"/>
          <a:chOff x="0" y="0"/>
          <a:chExt cx="0" cy="0"/>
        </a:xfrm>
      </p:grpSpPr>
      <p:sp>
        <p:nvSpPr>
          <p:cNvPr id="526" name="Google Shape;526;p48"/>
          <p:cNvSpPr txBox="1"/>
          <p:nvPr>
            <p:ph type="title"/>
          </p:nvPr>
        </p:nvSpPr>
        <p:spPr>
          <a:xfrm>
            <a:off x="311700" y="14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KP2D</a:t>
            </a:r>
            <a:r>
              <a:rPr baseline="30000" lang="en"/>
              <a:t>[1]</a:t>
            </a:r>
            <a:endParaRPr baseline="30000"/>
          </a:p>
        </p:txBody>
      </p:sp>
      <p:pic>
        <p:nvPicPr>
          <p:cNvPr id="527" name="Google Shape;527;p48"/>
          <p:cNvPicPr preferRelativeResize="0"/>
          <p:nvPr/>
        </p:nvPicPr>
        <p:blipFill>
          <a:blip r:embed="rId3">
            <a:alphaModFix/>
          </a:blip>
          <a:stretch>
            <a:fillRect/>
          </a:stretch>
        </p:blipFill>
        <p:spPr>
          <a:xfrm>
            <a:off x="1012594" y="1023325"/>
            <a:ext cx="7819704" cy="2535300"/>
          </a:xfrm>
          <a:prstGeom prst="rect">
            <a:avLst/>
          </a:prstGeom>
          <a:noFill/>
          <a:ln>
            <a:noFill/>
          </a:ln>
        </p:spPr>
      </p:pic>
      <p:sp>
        <p:nvSpPr>
          <p:cNvPr id="528" name="Google Shape;528;p48"/>
          <p:cNvSpPr txBox="1"/>
          <p:nvPr/>
        </p:nvSpPr>
        <p:spPr>
          <a:xfrm>
            <a:off x="311700" y="653050"/>
            <a:ext cx="8520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Extracts the keypoints, descriptors and the scores</a:t>
            </a:r>
            <a:endParaRPr>
              <a:solidFill>
                <a:schemeClr val="dk1"/>
              </a:solidFill>
            </a:endParaRPr>
          </a:p>
        </p:txBody>
      </p:sp>
      <p:sp>
        <p:nvSpPr>
          <p:cNvPr id="529" name="Google Shape;529;p48"/>
          <p:cNvSpPr txBox="1"/>
          <p:nvPr/>
        </p:nvSpPr>
        <p:spPr>
          <a:xfrm>
            <a:off x="132000" y="4700150"/>
            <a:ext cx="888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 Tang, Jiexiong, et al. “Neural Outlier Rejection for Self-Supervised Keypoint Learning.” ArXiv:1912.10615</a:t>
            </a:r>
            <a:endParaRPr sz="1100">
              <a:solidFill>
                <a:schemeClr val="dk1"/>
              </a:solidFill>
            </a:endParaRPr>
          </a:p>
        </p:txBody>
      </p:sp>
      <p:sp>
        <p:nvSpPr>
          <p:cNvPr id="530" name="Google Shape;530;p48"/>
          <p:cNvSpPr/>
          <p:nvPr/>
        </p:nvSpPr>
        <p:spPr>
          <a:xfrm>
            <a:off x="311700" y="3859850"/>
            <a:ext cx="2033700" cy="775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Keypoint Loss</a:t>
            </a:r>
            <a:endParaRPr b="1" sz="1000">
              <a:solidFill>
                <a:schemeClr val="dk1"/>
              </a:solidFill>
            </a:endParaRPr>
          </a:p>
          <a:p>
            <a:pPr indent="0" lvl="0" marL="0" rtl="0" algn="ctr">
              <a:spcBef>
                <a:spcPts val="0"/>
              </a:spcBef>
              <a:spcAft>
                <a:spcPts val="0"/>
              </a:spcAft>
              <a:buNone/>
            </a:pPr>
            <a:r>
              <a:rPr lang="en" sz="1000">
                <a:solidFill>
                  <a:schemeClr val="dk1"/>
                </a:solidFill>
              </a:rPr>
              <a:t>Distance between the target keypoint and warped source keypoint</a:t>
            </a:r>
            <a:endParaRPr sz="1000">
              <a:solidFill>
                <a:schemeClr val="dk1"/>
              </a:solidFill>
            </a:endParaRPr>
          </a:p>
        </p:txBody>
      </p:sp>
      <p:sp>
        <p:nvSpPr>
          <p:cNvPr id="531" name="Google Shape;531;p48"/>
          <p:cNvSpPr/>
          <p:nvPr/>
        </p:nvSpPr>
        <p:spPr>
          <a:xfrm>
            <a:off x="2694575" y="3859850"/>
            <a:ext cx="3300300" cy="775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Descriptor Loss</a:t>
            </a:r>
            <a:endParaRPr b="1" sz="1000">
              <a:solidFill>
                <a:schemeClr val="dk1"/>
              </a:solidFill>
            </a:endParaRPr>
          </a:p>
          <a:p>
            <a:pPr indent="0" lvl="0" marL="0" rtl="0" algn="ctr">
              <a:spcBef>
                <a:spcPts val="0"/>
              </a:spcBef>
              <a:spcAft>
                <a:spcPts val="0"/>
              </a:spcAft>
              <a:buNone/>
            </a:pPr>
            <a:r>
              <a:rPr lang="en" sz="1000">
                <a:solidFill>
                  <a:schemeClr val="dk1"/>
                </a:solidFill>
              </a:rPr>
              <a:t>Per pixel Triplet Loss on distance between the descriptors</a:t>
            </a:r>
            <a:endParaRPr sz="1000">
              <a:solidFill>
                <a:schemeClr val="dk1"/>
              </a:solidFill>
            </a:endParaRPr>
          </a:p>
          <a:p>
            <a:pPr indent="0" lvl="0" marL="0" rtl="0" algn="ctr">
              <a:spcBef>
                <a:spcPts val="0"/>
              </a:spcBef>
              <a:spcAft>
                <a:spcPts val="0"/>
              </a:spcAft>
              <a:buNone/>
            </a:pPr>
            <a:r>
              <a:rPr lang="en" sz="1000">
                <a:solidFill>
                  <a:schemeClr val="dk1"/>
                </a:solidFill>
              </a:rPr>
              <a:t>+ve and -ve samples from keypoint correspondences between the images</a:t>
            </a:r>
            <a:endParaRPr sz="1000">
              <a:solidFill>
                <a:schemeClr val="dk1"/>
              </a:solidFill>
            </a:endParaRPr>
          </a:p>
        </p:txBody>
      </p:sp>
      <p:sp>
        <p:nvSpPr>
          <p:cNvPr id="532" name="Google Shape;532;p48"/>
          <p:cNvSpPr/>
          <p:nvPr/>
        </p:nvSpPr>
        <p:spPr>
          <a:xfrm>
            <a:off x="6276000" y="3794750"/>
            <a:ext cx="2426700" cy="905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Score Loss</a:t>
            </a:r>
            <a:endParaRPr b="1" sz="1000">
              <a:solidFill>
                <a:schemeClr val="dk1"/>
              </a:solidFill>
            </a:endParaRPr>
          </a:p>
          <a:p>
            <a:pPr indent="0" lvl="0" marL="0" rtl="0" algn="ctr">
              <a:spcBef>
                <a:spcPts val="0"/>
              </a:spcBef>
              <a:spcAft>
                <a:spcPts val="0"/>
              </a:spcAft>
              <a:buNone/>
            </a:pPr>
            <a:r>
              <a:rPr lang="en" sz="1000">
                <a:solidFill>
                  <a:schemeClr val="dk1"/>
                </a:solidFill>
              </a:rPr>
              <a:t>Minimize the distance between scores of keypoint pairs + min./max. the average scores of keypoint pair </a:t>
            </a:r>
            <a:endParaRPr sz="1000">
              <a:solidFill>
                <a:schemeClr val="dk1"/>
              </a:solidFill>
            </a:endParaRPr>
          </a:p>
        </p:txBody>
      </p:sp>
      <p:sp>
        <p:nvSpPr>
          <p:cNvPr id="533" name="Google Shape;533;p48"/>
          <p:cNvSpPr/>
          <p:nvPr/>
        </p:nvSpPr>
        <p:spPr>
          <a:xfrm>
            <a:off x="6301200" y="578375"/>
            <a:ext cx="2376300" cy="301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Improve Outlier Rejection</a:t>
            </a:r>
            <a:endParaRPr sz="1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sp>
        <p:nvSpPr>
          <p:cNvPr id="538" name="Google Shape;538;p49"/>
          <p:cNvSpPr txBox="1"/>
          <p:nvPr>
            <p:ph type="title"/>
          </p:nvPr>
        </p:nvSpPr>
        <p:spPr>
          <a:xfrm>
            <a:off x="2643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KP2D</a:t>
            </a:r>
            <a:endParaRPr/>
          </a:p>
        </p:txBody>
      </p:sp>
      <p:sp>
        <p:nvSpPr>
          <p:cNvPr id="539" name="Google Shape;539;p49"/>
          <p:cNvSpPr txBox="1"/>
          <p:nvPr/>
        </p:nvSpPr>
        <p:spPr>
          <a:xfrm>
            <a:off x="4832163"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540" name="Google Shape;540;p49"/>
          <p:cNvSpPr txBox="1"/>
          <p:nvPr/>
        </p:nvSpPr>
        <p:spPr>
          <a:xfrm>
            <a:off x="173838" y="548800"/>
            <a:ext cx="529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Training on COCO</a:t>
            </a:r>
            <a:r>
              <a:rPr baseline="30000" lang="en">
                <a:solidFill>
                  <a:schemeClr val="dk1"/>
                </a:solidFill>
              </a:rPr>
              <a:t>[2]</a:t>
            </a:r>
            <a:r>
              <a:rPr lang="en">
                <a:solidFill>
                  <a:schemeClr val="dk1"/>
                </a:solidFill>
              </a:rPr>
              <a:t> 2017 (Train set) </a:t>
            </a:r>
            <a:endParaRPr>
              <a:solidFill>
                <a:schemeClr val="dk1"/>
              </a:solidFill>
            </a:endParaRPr>
          </a:p>
        </p:txBody>
      </p:sp>
      <p:cxnSp>
        <p:nvCxnSpPr>
          <p:cNvPr id="541" name="Google Shape;541;p49"/>
          <p:cNvCxnSpPr/>
          <p:nvPr/>
        </p:nvCxnSpPr>
        <p:spPr>
          <a:xfrm>
            <a:off x="5754750" y="938525"/>
            <a:ext cx="38100" cy="4134000"/>
          </a:xfrm>
          <a:prstGeom prst="straightConnector1">
            <a:avLst/>
          </a:prstGeom>
          <a:noFill/>
          <a:ln cap="flat" cmpd="sng" w="28575">
            <a:solidFill>
              <a:schemeClr val="dk1"/>
            </a:solidFill>
            <a:prstDash val="solid"/>
            <a:round/>
            <a:headEnd len="med" w="med" type="none"/>
            <a:tailEnd len="med" w="med" type="none"/>
          </a:ln>
        </p:spPr>
      </p:cxnSp>
      <p:sp>
        <p:nvSpPr>
          <p:cNvPr id="542" name="Google Shape;542;p49"/>
          <p:cNvSpPr txBox="1"/>
          <p:nvPr/>
        </p:nvSpPr>
        <p:spPr>
          <a:xfrm>
            <a:off x="6329925" y="172500"/>
            <a:ext cx="2262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Validation</a:t>
            </a:r>
            <a:r>
              <a:rPr lang="en">
                <a:solidFill>
                  <a:schemeClr val="dk1"/>
                </a:solidFill>
              </a:rPr>
              <a:t> on HPatches</a:t>
            </a:r>
            <a:r>
              <a:rPr baseline="30000" lang="en">
                <a:solidFill>
                  <a:schemeClr val="dk1"/>
                </a:solidFill>
              </a:rPr>
              <a:t>[3]</a:t>
            </a:r>
            <a:endParaRPr baseline="30000">
              <a:solidFill>
                <a:schemeClr val="dk1"/>
              </a:solidFill>
            </a:endParaRPr>
          </a:p>
        </p:txBody>
      </p:sp>
      <p:grpSp>
        <p:nvGrpSpPr>
          <p:cNvPr id="543" name="Google Shape;543;p49"/>
          <p:cNvGrpSpPr/>
          <p:nvPr/>
        </p:nvGrpSpPr>
        <p:grpSpPr>
          <a:xfrm>
            <a:off x="6356987" y="677250"/>
            <a:ext cx="2208175" cy="3576649"/>
            <a:chOff x="6045512" y="949000"/>
            <a:chExt cx="2208175" cy="3576649"/>
          </a:xfrm>
        </p:grpSpPr>
        <p:pic>
          <p:nvPicPr>
            <p:cNvPr id="544" name="Google Shape;544;p49"/>
            <p:cNvPicPr preferRelativeResize="0"/>
            <p:nvPr/>
          </p:nvPicPr>
          <p:blipFill>
            <a:blip r:embed="rId3">
              <a:alphaModFix/>
            </a:blip>
            <a:stretch>
              <a:fillRect/>
            </a:stretch>
          </p:blipFill>
          <p:spPr>
            <a:xfrm>
              <a:off x="6045512" y="949000"/>
              <a:ext cx="2202975" cy="1743550"/>
            </a:xfrm>
            <a:prstGeom prst="rect">
              <a:avLst/>
            </a:prstGeom>
            <a:noFill/>
            <a:ln>
              <a:noFill/>
            </a:ln>
          </p:spPr>
        </p:pic>
        <p:pic>
          <p:nvPicPr>
            <p:cNvPr id="545" name="Google Shape;545;p49"/>
            <p:cNvPicPr preferRelativeResize="0"/>
            <p:nvPr/>
          </p:nvPicPr>
          <p:blipFill>
            <a:blip r:embed="rId4">
              <a:alphaModFix/>
            </a:blip>
            <a:stretch>
              <a:fillRect/>
            </a:stretch>
          </p:blipFill>
          <p:spPr>
            <a:xfrm>
              <a:off x="6050712" y="2692549"/>
              <a:ext cx="2202975" cy="1833100"/>
            </a:xfrm>
            <a:prstGeom prst="rect">
              <a:avLst/>
            </a:prstGeom>
            <a:noFill/>
            <a:ln>
              <a:noFill/>
            </a:ln>
          </p:spPr>
        </p:pic>
      </p:grpSp>
      <p:grpSp>
        <p:nvGrpSpPr>
          <p:cNvPr id="546" name="Google Shape;546;p49"/>
          <p:cNvGrpSpPr/>
          <p:nvPr/>
        </p:nvGrpSpPr>
        <p:grpSpPr>
          <a:xfrm>
            <a:off x="146148" y="938518"/>
            <a:ext cx="5350666" cy="1526565"/>
            <a:chOff x="146150" y="1036963"/>
            <a:chExt cx="4912925" cy="1567637"/>
          </a:xfrm>
        </p:grpSpPr>
        <p:pic>
          <p:nvPicPr>
            <p:cNvPr id="547" name="Google Shape;547;p49"/>
            <p:cNvPicPr preferRelativeResize="0"/>
            <p:nvPr/>
          </p:nvPicPr>
          <p:blipFill>
            <a:blip r:embed="rId5">
              <a:alphaModFix/>
            </a:blip>
            <a:stretch>
              <a:fillRect/>
            </a:stretch>
          </p:blipFill>
          <p:spPr>
            <a:xfrm>
              <a:off x="146150" y="1036963"/>
              <a:ext cx="2341340" cy="1567625"/>
            </a:xfrm>
            <a:prstGeom prst="rect">
              <a:avLst/>
            </a:prstGeom>
            <a:noFill/>
            <a:ln>
              <a:noFill/>
            </a:ln>
          </p:spPr>
        </p:pic>
        <p:pic>
          <p:nvPicPr>
            <p:cNvPr id="548" name="Google Shape;548;p49"/>
            <p:cNvPicPr preferRelativeResize="0"/>
            <p:nvPr/>
          </p:nvPicPr>
          <p:blipFill>
            <a:blip r:embed="rId6">
              <a:alphaModFix/>
            </a:blip>
            <a:stretch>
              <a:fillRect/>
            </a:stretch>
          </p:blipFill>
          <p:spPr>
            <a:xfrm>
              <a:off x="2487500" y="1036975"/>
              <a:ext cx="2571575" cy="1567625"/>
            </a:xfrm>
            <a:prstGeom prst="rect">
              <a:avLst/>
            </a:prstGeom>
            <a:noFill/>
            <a:ln>
              <a:noFill/>
            </a:ln>
          </p:spPr>
        </p:pic>
      </p:grpSp>
      <p:graphicFrame>
        <p:nvGraphicFramePr>
          <p:cNvPr id="549" name="Google Shape;549;p49"/>
          <p:cNvGraphicFramePr/>
          <p:nvPr/>
        </p:nvGraphicFramePr>
        <p:xfrm>
          <a:off x="201675" y="2571755"/>
          <a:ext cx="3000000" cy="3000000"/>
        </p:xfrm>
        <a:graphic>
          <a:graphicData uri="http://schemas.openxmlformats.org/drawingml/2006/table">
            <a:tbl>
              <a:tblPr>
                <a:noFill/>
                <a:tableStyleId>{1C42952A-0D83-47C2-8051-27DAFCEEC5FA}</a:tableStyleId>
              </a:tblPr>
              <a:tblGrid>
                <a:gridCol w="1364850"/>
                <a:gridCol w="1208525"/>
                <a:gridCol w="1867500"/>
                <a:gridCol w="854325"/>
              </a:tblGrid>
              <a:tr h="508375">
                <a:tc>
                  <a:txBody>
                    <a:bodyPr/>
                    <a:lstStyle/>
                    <a:p>
                      <a:pPr indent="0" lvl="0" marL="0" rtl="0" algn="ctr">
                        <a:spcBef>
                          <a:spcPts val="0"/>
                        </a:spcBef>
                        <a:spcAft>
                          <a:spcPts val="0"/>
                        </a:spcAft>
                        <a:buNone/>
                      </a:pPr>
                      <a:r>
                        <a:rPr b="1" lang="en" sz="1100">
                          <a:solidFill>
                            <a:schemeClr val="dk1"/>
                          </a:solidFill>
                        </a:rPr>
                        <a:t>Validation Metrics</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rPr>
                        <a:t>Our Training (12 epochs)</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rPr>
                        <a:t>Results from the paper (50 epochs)</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rPr>
                        <a:t>Progress</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3900">
                <a:tc>
                  <a:txBody>
                    <a:bodyPr/>
                    <a:lstStyle/>
                    <a:p>
                      <a:pPr indent="0" lvl="0" marL="0" rtl="0" algn="ctr">
                        <a:spcBef>
                          <a:spcPts val="0"/>
                        </a:spcBef>
                        <a:spcAft>
                          <a:spcPts val="0"/>
                        </a:spcAft>
                        <a:buNone/>
                      </a:pPr>
                      <a:r>
                        <a:rPr b="1" lang="en" sz="1100">
                          <a:solidFill>
                            <a:schemeClr val="dk1"/>
                          </a:solidFill>
                        </a:rPr>
                        <a:t>C1</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0.493</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0.593 </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rowSpan="5">
                  <a:txBody>
                    <a:bodyPr/>
                    <a:lstStyle/>
                    <a:p>
                      <a:pPr indent="0" lvl="0" marL="0" rtl="0" algn="ctr">
                        <a:spcBef>
                          <a:spcPts val="0"/>
                        </a:spcBef>
                        <a:spcAft>
                          <a:spcPts val="0"/>
                        </a:spcAft>
                        <a:buNone/>
                      </a:pPr>
                      <a:r>
                        <a:t/>
                      </a:r>
                      <a:endParaRPr sz="3200">
                        <a:solidFill>
                          <a:schemeClr val="dk1"/>
                        </a:solidFill>
                      </a:endParaRPr>
                    </a:p>
                    <a:p>
                      <a:pPr indent="0" lvl="0" marL="0" rtl="0" algn="ctr">
                        <a:spcBef>
                          <a:spcPts val="0"/>
                        </a:spcBef>
                        <a:spcAft>
                          <a:spcPts val="0"/>
                        </a:spcAft>
                        <a:buNone/>
                      </a:pPr>
                      <a:r>
                        <a:rPr lang="en" sz="3200">
                          <a:solidFill>
                            <a:schemeClr val="dk1"/>
                          </a:solidFill>
                        </a:rPr>
                        <a:t>↑</a:t>
                      </a:r>
                      <a:endParaRPr sz="3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3900">
                <a:tc>
                  <a:txBody>
                    <a:bodyPr/>
                    <a:lstStyle/>
                    <a:p>
                      <a:pPr indent="0" lvl="0" marL="0" rtl="0" algn="ctr">
                        <a:spcBef>
                          <a:spcPts val="0"/>
                        </a:spcBef>
                        <a:spcAft>
                          <a:spcPts val="0"/>
                        </a:spcAft>
                        <a:buNone/>
                      </a:pPr>
                      <a:r>
                        <a:rPr b="1" lang="en" sz="1100">
                          <a:solidFill>
                            <a:schemeClr val="dk1"/>
                          </a:solidFill>
                        </a:rPr>
                        <a:t>C3</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0.831</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0.867</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vMerge="1"/>
              </a:tr>
              <a:tr h="343900">
                <a:tc>
                  <a:txBody>
                    <a:bodyPr/>
                    <a:lstStyle/>
                    <a:p>
                      <a:pPr indent="0" lvl="0" marL="0" rtl="0" algn="ctr">
                        <a:spcBef>
                          <a:spcPts val="0"/>
                        </a:spcBef>
                        <a:spcAft>
                          <a:spcPts val="0"/>
                        </a:spcAft>
                        <a:buNone/>
                      </a:pPr>
                      <a:r>
                        <a:rPr b="1" lang="en" sz="1100">
                          <a:solidFill>
                            <a:schemeClr val="dk1"/>
                          </a:solidFill>
                        </a:rPr>
                        <a:t>C5</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0.893</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0.91</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vMerge="1"/>
              </a:tr>
              <a:tr h="343900">
                <a:tc>
                  <a:txBody>
                    <a:bodyPr/>
                    <a:lstStyle/>
                    <a:p>
                      <a:pPr indent="0" lvl="0" marL="0" rtl="0" algn="ctr">
                        <a:spcBef>
                          <a:spcPts val="0"/>
                        </a:spcBef>
                        <a:spcAft>
                          <a:spcPts val="0"/>
                        </a:spcAft>
                        <a:buNone/>
                      </a:pPr>
                      <a:r>
                        <a:rPr b="1" lang="en" sz="1100">
                          <a:solidFill>
                            <a:schemeClr val="dk1"/>
                          </a:solidFill>
                        </a:rPr>
                        <a:t>Matching Score</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0.544</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0.546</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r>
              <a:tr h="343900">
                <a:tc>
                  <a:txBody>
                    <a:bodyPr/>
                    <a:lstStyle/>
                    <a:p>
                      <a:pPr indent="0" lvl="0" marL="0" rtl="0" algn="ctr">
                        <a:spcBef>
                          <a:spcPts val="0"/>
                        </a:spcBef>
                        <a:spcAft>
                          <a:spcPts val="0"/>
                        </a:spcAft>
                        <a:buNone/>
                      </a:pPr>
                      <a:r>
                        <a:rPr b="1" lang="en" sz="1100">
                          <a:solidFill>
                            <a:schemeClr val="dk1"/>
                          </a:solidFill>
                        </a:rPr>
                        <a:t>Repeatability</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0.660</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0.687</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vMerge="1"/>
              </a:tr>
              <a:tr h="343900">
                <a:tc>
                  <a:txBody>
                    <a:bodyPr/>
                    <a:lstStyle/>
                    <a:p>
                      <a:pPr indent="0" lvl="0" marL="0" rtl="0" algn="ctr">
                        <a:spcBef>
                          <a:spcPts val="0"/>
                        </a:spcBef>
                        <a:spcAft>
                          <a:spcPts val="0"/>
                        </a:spcAft>
                        <a:buNone/>
                      </a:pPr>
                      <a:r>
                        <a:rPr b="1" lang="en" sz="1100">
                          <a:solidFill>
                            <a:schemeClr val="dk1"/>
                          </a:solidFill>
                        </a:rPr>
                        <a:t>Localization</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0.913</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1100">
                          <a:solidFill>
                            <a:schemeClr val="dk1"/>
                          </a:solidFill>
                        </a:rPr>
                        <a:t>0.892</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100">
                          <a:solidFill>
                            <a:schemeClr val="dk1"/>
                          </a:solidFill>
                        </a:rPr>
                        <a:t>↓</a:t>
                      </a:r>
                      <a:endParaRPr b="1"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50" name="Google Shape;550;p49"/>
          <p:cNvSpPr txBox="1"/>
          <p:nvPr/>
        </p:nvSpPr>
        <p:spPr>
          <a:xfrm>
            <a:off x="6050725" y="4358450"/>
            <a:ext cx="3042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[2]Tsung-Yi Lin, et al. "Microsoft COCO: Common Objects in Context." (2015).</a:t>
            </a:r>
            <a:endParaRPr sz="900">
              <a:solidFill>
                <a:schemeClr val="dk1"/>
              </a:solidFill>
            </a:endParaRPr>
          </a:p>
          <a:p>
            <a:pPr indent="0" lvl="0" marL="0" rtl="0" algn="l">
              <a:spcBef>
                <a:spcPts val="0"/>
              </a:spcBef>
              <a:spcAft>
                <a:spcPts val="0"/>
              </a:spcAft>
              <a:buNone/>
            </a:pPr>
            <a:r>
              <a:rPr lang="en" sz="900">
                <a:solidFill>
                  <a:schemeClr val="dk1"/>
                </a:solidFill>
              </a:rPr>
              <a:t>[3]Vassileios Balntas, et al. "HPatches: A benchmark and evaluation of handcrafted and learned local descriptors." (2017).</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p50"/>
          <p:cNvSpPr txBox="1"/>
          <p:nvPr>
            <p:ph type="title"/>
          </p:nvPr>
        </p:nvSpPr>
        <p:spPr>
          <a:xfrm>
            <a:off x="205675" y="16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KP2D</a:t>
            </a:r>
            <a:endParaRPr/>
          </a:p>
        </p:txBody>
      </p:sp>
      <p:sp>
        <p:nvSpPr>
          <p:cNvPr id="556" name="Google Shape;556;p50"/>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557" name="Google Shape;557;p50"/>
          <p:cNvSpPr txBox="1"/>
          <p:nvPr/>
        </p:nvSpPr>
        <p:spPr>
          <a:xfrm>
            <a:off x="520250" y="762850"/>
            <a:ext cx="515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Pret</a:t>
            </a:r>
            <a:r>
              <a:rPr lang="en">
                <a:solidFill>
                  <a:schemeClr val="dk1"/>
                </a:solidFill>
              </a:rPr>
              <a:t>raining on KITTI</a:t>
            </a:r>
            <a:r>
              <a:rPr baseline="30000" lang="en">
                <a:solidFill>
                  <a:schemeClr val="dk1"/>
                </a:solidFill>
              </a:rPr>
              <a:t>[4]</a:t>
            </a:r>
            <a:r>
              <a:rPr lang="en">
                <a:solidFill>
                  <a:schemeClr val="dk1"/>
                </a:solidFill>
              </a:rPr>
              <a:t> - Eigen Zhou split</a:t>
            </a:r>
            <a:endParaRPr>
              <a:solidFill>
                <a:schemeClr val="dk1"/>
              </a:solidFill>
            </a:endParaRPr>
          </a:p>
        </p:txBody>
      </p:sp>
      <p:pic>
        <p:nvPicPr>
          <p:cNvPr id="558" name="Google Shape;558;p50"/>
          <p:cNvPicPr preferRelativeResize="0"/>
          <p:nvPr/>
        </p:nvPicPr>
        <p:blipFill>
          <a:blip r:embed="rId3">
            <a:alphaModFix/>
          </a:blip>
          <a:stretch>
            <a:fillRect/>
          </a:stretch>
        </p:blipFill>
        <p:spPr>
          <a:xfrm>
            <a:off x="205675" y="3210513"/>
            <a:ext cx="8870151" cy="1377000"/>
          </a:xfrm>
          <a:prstGeom prst="rect">
            <a:avLst/>
          </a:prstGeom>
          <a:noFill/>
          <a:ln>
            <a:noFill/>
          </a:ln>
        </p:spPr>
      </p:pic>
      <p:sp>
        <p:nvSpPr>
          <p:cNvPr id="559" name="Google Shape;559;p50"/>
          <p:cNvSpPr txBox="1"/>
          <p:nvPr/>
        </p:nvSpPr>
        <p:spPr>
          <a:xfrm>
            <a:off x="6827725" y="401825"/>
            <a:ext cx="208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Help the network navigate the domain shift with pre-training</a:t>
            </a:r>
            <a:endParaRPr>
              <a:solidFill>
                <a:schemeClr val="dk1"/>
              </a:solidFill>
            </a:endParaRPr>
          </a:p>
        </p:txBody>
      </p:sp>
      <p:grpSp>
        <p:nvGrpSpPr>
          <p:cNvPr id="560" name="Google Shape;560;p50"/>
          <p:cNvGrpSpPr/>
          <p:nvPr/>
        </p:nvGrpSpPr>
        <p:grpSpPr>
          <a:xfrm>
            <a:off x="320600" y="1153425"/>
            <a:ext cx="6507125" cy="1875132"/>
            <a:chOff x="432225" y="1367988"/>
            <a:chExt cx="6507125" cy="1875132"/>
          </a:xfrm>
        </p:grpSpPr>
        <p:pic>
          <p:nvPicPr>
            <p:cNvPr id="561" name="Google Shape;561;p50"/>
            <p:cNvPicPr preferRelativeResize="0"/>
            <p:nvPr/>
          </p:nvPicPr>
          <p:blipFill>
            <a:blip r:embed="rId4">
              <a:alphaModFix/>
            </a:blip>
            <a:stretch>
              <a:fillRect/>
            </a:stretch>
          </p:blipFill>
          <p:spPr>
            <a:xfrm>
              <a:off x="432225" y="1367988"/>
              <a:ext cx="2879950" cy="1875132"/>
            </a:xfrm>
            <a:prstGeom prst="rect">
              <a:avLst/>
            </a:prstGeom>
            <a:noFill/>
            <a:ln>
              <a:noFill/>
            </a:ln>
          </p:spPr>
        </p:pic>
        <p:pic>
          <p:nvPicPr>
            <p:cNvPr id="562" name="Google Shape;562;p50"/>
            <p:cNvPicPr preferRelativeResize="0"/>
            <p:nvPr/>
          </p:nvPicPr>
          <p:blipFill>
            <a:blip r:embed="rId5">
              <a:alphaModFix/>
            </a:blip>
            <a:stretch>
              <a:fillRect/>
            </a:stretch>
          </p:blipFill>
          <p:spPr>
            <a:xfrm>
              <a:off x="3312175" y="1367987"/>
              <a:ext cx="3019683" cy="1875125"/>
            </a:xfrm>
            <a:prstGeom prst="rect">
              <a:avLst/>
            </a:prstGeom>
            <a:noFill/>
            <a:ln>
              <a:noFill/>
            </a:ln>
          </p:spPr>
        </p:pic>
        <p:cxnSp>
          <p:nvCxnSpPr>
            <p:cNvPr id="563" name="Google Shape;563;p50"/>
            <p:cNvCxnSpPr/>
            <p:nvPr/>
          </p:nvCxnSpPr>
          <p:spPr>
            <a:xfrm flipH="1" rot="10800000">
              <a:off x="4457750" y="2126475"/>
              <a:ext cx="2481600" cy="5700"/>
            </a:xfrm>
            <a:prstGeom prst="straightConnector1">
              <a:avLst/>
            </a:prstGeom>
            <a:noFill/>
            <a:ln cap="flat" cmpd="sng" w="9525">
              <a:solidFill>
                <a:srgbClr val="0000FF"/>
              </a:solidFill>
              <a:prstDash val="solid"/>
              <a:round/>
              <a:headEnd len="med" w="med" type="none"/>
              <a:tailEnd len="med" w="med" type="triangle"/>
            </a:ln>
          </p:spPr>
        </p:cxnSp>
      </p:grpSp>
      <p:sp>
        <p:nvSpPr>
          <p:cNvPr id="564" name="Google Shape;564;p50"/>
          <p:cNvSpPr txBox="1"/>
          <p:nvPr/>
        </p:nvSpPr>
        <p:spPr>
          <a:xfrm>
            <a:off x="6827725" y="1495450"/>
            <a:ext cx="1716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Use model that performs well on KITTI to plug into KP3D baseline model and freeze the network.</a:t>
            </a:r>
            <a:endParaRPr>
              <a:solidFill>
                <a:schemeClr val="dk1"/>
              </a:solidFill>
            </a:endParaRPr>
          </a:p>
        </p:txBody>
      </p:sp>
      <p:sp>
        <p:nvSpPr>
          <p:cNvPr id="565" name="Google Shape;565;p50"/>
          <p:cNvSpPr txBox="1"/>
          <p:nvPr/>
        </p:nvSpPr>
        <p:spPr>
          <a:xfrm>
            <a:off x="205700" y="4587500"/>
            <a:ext cx="8870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Figure - Visualisation of the matched keypoints on KITTI from KeypointNet</a:t>
            </a:r>
            <a:endParaRPr sz="1100">
              <a:solidFill>
                <a:schemeClr val="dk1"/>
              </a:solidFill>
            </a:endParaRPr>
          </a:p>
        </p:txBody>
      </p:sp>
      <p:sp>
        <p:nvSpPr>
          <p:cNvPr id="566" name="Google Shape;566;p50"/>
          <p:cNvSpPr txBox="1"/>
          <p:nvPr/>
        </p:nvSpPr>
        <p:spPr>
          <a:xfrm>
            <a:off x="205675" y="4825075"/>
            <a:ext cx="887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[4] Geiger, A., et al. “Vision Meets Robotics: The KITTI Dataset.” The International Journal of Robotics Research, vol. 32, no. 11, Sept. 2013</a:t>
            </a:r>
            <a:endParaRPr sz="1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0" name="Shape 570"/>
        <p:cNvGrpSpPr/>
        <p:nvPr/>
      </p:nvGrpSpPr>
      <p:grpSpPr>
        <a:xfrm>
          <a:off x="0" y="0"/>
          <a:ext cx="0" cy="0"/>
          <a:chOff x="0" y="0"/>
          <a:chExt cx="0" cy="0"/>
        </a:xfrm>
      </p:grpSpPr>
      <p:pic>
        <p:nvPicPr>
          <p:cNvPr id="571" name="Google Shape;571;p51"/>
          <p:cNvPicPr preferRelativeResize="0"/>
          <p:nvPr/>
        </p:nvPicPr>
        <p:blipFill>
          <a:blip r:embed="rId3">
            <a:alphaModFix/>
          </a:blip>
          <a:stretch>
            <a:fillRect/>
          </a:stretch>
        </p:blipFill>
        <p:spPr>
          <a:xfrm rot="5400000">
            <a:off x="3249738" y="631663"/>
            <a:ext cx="2644526" cy="3740324"/>
          </a:xfrm>
          <a:prstGeom prst="rect">
            <a:avLst/>
          </a:prstGeom>
          <a:noFill/>
          <a:ln>
            <a:noFill/>
          </a:ln>
        </p:spPr>
      </p:pic>
      <p:sp>
        <p:nvSpPr>
          <p:cNvPr id="572" name="Google Shape;572;p51"/>
          <p:cNvSpPr txBox="1"/>
          <p:nvPr/>
        </p:nvSpPr>
        <p:spPr>
          <a:xfrm>
            <a:off x="5563638" y="1643025"/>
            <a:ext cx="591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rPr>
              <a:t>X_{t-&gt;t+1}</a:t>
            </a:r>
            <a:endParaRPr sz="600">
              <a:solidFill>
                <a:schemeClr val="dk2"/>
              </a:solidFill>
            </a:endParaRPr>
          </a:p>
        </p:txBody>
      </p:sp>
      <p:sp>
        <p:nvSpPr>
          <p:cNvPr id="573" name="Google Shape;573;p51"/>
          <p:cNvSpPr txBox="1"/>
          <p:nvPr/>
        </p:nvSpPr>
        <p:spPr>
          <a:xfrm>
            <a:off x="5602338" y="1993213"/>
            <a:ext cx="513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rPr>
              <a:t>X_{t-&gt;t-1}</a:t>
            </a:r>
            <a:endParaRPr sz="600">
              <a:solidFill>
                <a:schemeClr val="dk2"/>
              </a:solidFill>
            </a:endParaRPr>
          </a:p>
        </p:txBody>
      </p:sp>
      <p:sp>
        <p:nvSpPr>
          <p:cNvPr id="574" name="Google Shape;574;p51"/>
          <p:cNvSpPr txBox="1"/>
          <p:nvPr/>
        </p:nvSpPr>
        <p:spPr>
          <a:xfrm>
            <a:off x="3923013" y="1968838"/>
            <a:ext cx="55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lt1"/>
                </a:solidFill>
              </a:rPr>
              <a:t>KeypointNet</a:t>
            </a:r>
            <a:endParaRPr sz="500">
              <a:solidFill>
                <a:schemeClr val="lt1"/>
              </a:solidFill>
            </a:endParaRPr>
          </a:p>
        </p:txBody>
      </p:sp>
      <p:sp>
        <p:nvSpPr>
          <p:cNvPr id="575" name="Google Shape;575;p51"/>
          <p:cNvSpPr txBox="1"/>
          <p:nvPr/>
        </p:nvSpPr>
        <p:spPr>
          <a:xfrm>
            <a:off x="4167013" y="2450688"/>
            <a:ext cx="654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DepthNet</a:t>
            </a:r>
            <a:endParaRPr sz="600">
              <a:solidFill>
                <a:schemeClr val="lt1"/>
              </a:solidFill>
            </a:endParaRPr>
          </a:p>
        </p:txBody>
      </p:sp>
      <p:sp>
        <p:nvSpPr>
          <p:cNvPr id="576" name="Google Shape;576;p51"/>
          <p:cNvSpPr txBox="1"/>
          <p:nvPr/>
        </p:nvSpPr>
        <p:spPr>
          <a:xfrm>
            <a:off x="4731338" y="3146688"/>
            <a:ext cx="72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View Synthesis</a:t>
            </a:r>
            <a:endParaRPr sz="600">
              <a:solidFill>
                <a:schemeClr val="lt1"/>
              </a:solidFill>
            </a:endParaRPr>
          </a:p>
        </p:txBody>
      </p:sp>
      <p:sp>
        <p:nvSpPr>
          <p:cNvPr id="577" name="Google Shape;577;p51"/>
          <p:cNvSpPr txBox="1"/>
          <p:nvPr/>
        </p:nvSpPr>
        <p:spPr>
          <a:xfrm>
            <a:off x="4731338" y="2798675"/>
            <a:ext cx="72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View Synthesis</a:t>
            </a:r>
            <a:endParaRPr sz="600">
              <a:solidFill>
                <a:schemeClr val="lt1"/>
              </a:solidFill>
            </a:endParaRPr>
          </a:p>
        </p:txBody>
      </p:sp>
      <p:sp>
        <p:nvSpPr>
          <p:cNvPr id="578" name="Google Shape;578;p51"/>
          <p:cNvSpPr txBox="1"/>
          <p:nvPr/>
        </p:nvSpPr>
        <p:spPr>
          <a:xfrm>
            <a:off x="2908563" y="2967163"/>
            <a:ext cx="810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Photometric Loss</a:t>
            </a:r>
            <a:endParaRPr sz="600">
              <a:solidFill>
                <a:schemeClr val="lt1"/>
              </a:solidFill>
            </a:endParaRPr>
          </a:p>
        </p:txBody>
      </p:sp>
      <p:pic>
        <p:nvPicPr>
          <p:cNvPr id="579" name="Google Shape;579;p51"/>
          <p:cNvPicPr preferRelativeResize="0"/>
          <p:nvPr/>
        </p:nvPicPr>
        <p:blipFill>
          <a:blip r:embed="rId4">
            <a:alphaModFix/>
          </a:blip>
          <a:stretch>
            <a:fillRect/>
          </a:stretch>
        </p:blipFill>
        <p:spPr>
          <a:xfrm>
            <a:off x="2908563" y="2318274"/>
            <a:ext cx="654301" cy="197563"/>
          </a:xfrm>
          <a:prstGeom prst="rect">
            <a:avLst/>
          </a:prstGeom>
          <a:noFill/>
          <a:ln>
            <a:noFill/>
          </a:ln>
        </p:spPr>
      </p:pic>
      <p:pic>
        <p:nvPicPr>
          <p:cNvPr id="580" name="Google Shape;580;p51"/>
          <p:cNvPicPr preferRelativeResize="0"/>
          <p:nvPr/>
        </p:nvPicPr>
        <p:blipFill>
          <a:blip r:embed="rId5">
            <a:alphaModFix/>
          </a:blip>
          <a:stretch>
            <a:fillRect/>
          </a:stretch>
        </p:blipFill>
        <p:spPr>
          <a:xfrm>
            <a:off x="2908563" y="1953069"/>
            <a:ext cx="654301" cy="197553"/>
          </a:xfrm>
          <a:prstGeom prst="rect">
            <a:avLst/>
          </a:prstGeom>
          <a:noFill/>
          <a:ln>
            <a:noFill/>
          </a:ln>
        </p:spPr>
      </p:pic>
      <p:pic>
        <p:nvPicPr>
          <p:cNvPr id="581" name="Google Shape;581;p51"/>
          <p:cNvPicPr preferRelativeResize="0"/>
          <p:nvPr/>
        </p:nvPicPr>
        <p:blipFill>
          <a:blip r:embed="rId6">
            <a:alphaModFix/>
          </a:blip>
          <a:stretch>
            <a:fillRect/>
          </a:stretch>
        </p:blipFill>
        <p:spPr>
          <a:xfrm>
            <a:off x="2908563" y="1587863"/>
            <a:ext cx="654301" cy="197554"/>
          </a:xfrm>
          <a:prstGeom prst="rect">
            <a:avLst/>
          </a:prstGeom>
          <a:noFill/>
          <a:ln>
            <a:noFill/>
          </a:ln>
        </p:spPr>
      </p:pic>
      <p:sp>
        <p:nvSpPr>
          <p:cNvPr id="582" name="Google Shape;582;p51"/>
          <p:cNvSpPr txBox="1"/>
          <p:nvPr/>
        </p:nvSpPr>
        <p:spPr>
          <a:xfrm>
            <a:off x="5264438" y="1731563"/>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lt1"/>
                </a:solidFill>
              </a:rPr>
              <a:t>Pose Estimation</a:t>
            </a:r>
            <a:endParaRPr sz="400">
              <a:solidFill>
                <a:schemeClr val="lt1"/>
              </a:solidFill>
            </a:endParaRPr>
          </a:p>
        </p:txBody>
      </p:sp>
      <p:sp>
        <p:nvSpPr>
          <p:cNvPr id="583" name="Google Shape;583;p51"/>
          <p:cNvSpPr txBox="1"/>
          <p:nvPr/>
        </p:nvSpPr>
        <p:spPr>
          <a:xfrm>
            <a:off x="5264438" y="201047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lt1"/>
                </a:solidFill>
              </a:rPr>
              <a:t>Pose Estimation</a:t>
            </a:r>
            <a:endParaRPr sz="400">
              <a:solidFill>
                <a:schemeClr val="lt1"/>
              </a:solidFill>
            </a:endParaRPr>
          </a:p>
        </p:txBody>
      </p:sp>
      <p:sp>
        <p:nvSpPr>
          <p:cNvPr id="584" name="Google Shape;584;p51"/>
          <p:cNvSpPr txBox="1"/>
          <p:nvPr/>
        </p:nvSpPr>
        <p:spPr>
          <a:xfrm>
            <a:off x="4589113" y="1313413"/>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Descriptors</a:t>
            </a:r>
            <a:endParaRPr sz="400">
              <a:solidFill>
                <a:schemeClr val="dk2"/>
              </a:solidFill>
            </a:endParaRPr>
          </a:p>
        </p:txBody>
      </p:sp>
      <p:sp>
        <p:nvSpPr>
          <p:cNvPr id="585" name="Google Shape;585;p51"/>
          <p:cNvSpPr txBox="1"/>
          <p:nvPr/>
        </p:nvSpPr>
        <p:spPr>
          <a:xfrm>
            <a:off x="4731388" y="1401038"/>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Coordinates</a:t>
            </a:r>
            <a:endParaRPr sz="400">
              <a:solidFill>
                <a:schemeClr val="dk2"/>
              </a:solidFill>
            </a:endParaRPr>
          </a:p>
        </p:txBody>
      </p:sp>
      <p:sp>
        <p:nvSpPr>
          <p:cNvPr id="586" name="Google Shape;586;p51"/>
          <p:cNvSpPr txBox="1"/>
          <p:nvPr/>
        </p:nvSpPr>
        <p:spPr>
          <a:xfrm>
            <a:off x="4866338" y="1485263"/>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Scores</a:t>
            </a:r>
            <a:endParaRPr sz="400">
              <a:solidFill>
                <a:schemeClr val="dk2"/>
              </a:solidFill>
            </a:endParaRPr>
          </a:p>
        </p:txBody>
      </p:sp>
      <p:pic>
        <p:nvPicPr>
          <p:cNvPr id="587" name="Google Shape;587;p51"/>
          <p:cNvPicPr preferRelativeResize="0"/>
          <p:nvPr/>
        </p:nvPicPr>
        <p:blipFill>
          <a:blip r:embed="rId7">
            <a:alphaModFix/>
          </a:blip>
          <a:stretch>
            <a:fillRect/>
          </a:stretch>
        </p:blipFill>
        <p:spPr>
          <a:xfrm>
            <a:off x="4866341" y="2515136"/>
            <a:ext cx="513600" cy="155788"/>
          </a:xfrm>
          <a:prstGeom prst="rect">
            <a:avLst/>
          </a:prstGeom>
          <a:noFill/>
          <a:ln>
            <a:noFill/>
          </a:ln>
        </p:spPr>
      </p:pic>
      <p:sp>
        <p:nvSpPr>
          <p:cNvPr id="588" name="Google Shape;588;p51"/>
          <p:cNvSpPr txBox="1"/>
          <p:nvPr/>
        </p:nvSpPr>
        <p:spPr>
          <a:xfrm>
            <a:off x="4668013" y="3011138"/>
            <a:ext cx="45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589" name="Google Shape;589;p51"/>
          <p:cNvSpPr txBox="1"/>
          <p:nvPr/>
        </p:nvSpPr>
        <p:spPr>
          <a:xfrm>
            <a:off x="4668013" y="3381663"/>
            <a:ext cx="45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590" name="Google Shape;590;p51"/>
          <p:cNvSpPr txBox="1"/>
          <p:nvPr/>
        </p:nvSpPr>
        <p:spPr>
          <a:xfrm>
            <a:off x="3033213" y="1385738"/>
            <a:ext cx="405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591" name="Google Shape;591;p51"/>
          <p:cNvSpPr txBox="1"/>
          <p:nvPr/>
        </p:nvSpPr>
        <p:spPr>
          <a:xfrm>
            <a:off x="3033213" y="1747013"/>
            <a:ext cx="513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592" name="Google Shape;592;p51"/>
          <p:cNvSpPr txBox="1"/>
          <p:nvPr/>
        </p:nvSpPr>
        <p:spPr>
          <a:xfrm>
            <a:off x="3033213" y="2110175"/>
            <a:ext cx="513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a:t>
            </a:r>
            <a:endParaRPr sz="600">
              <a:solidFill>
                <a:schemeClr val="lt1"/>
              </a:solidFill>
            </a:endParaRPr>
          </a:p>
        </p:txBody>
      </p:sp>
      <p:sp>
        <p:nvSpPr>
          <p:cNvPr id="593" name="Google Shape;59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KP3D Baseline</a:t>
            </a:r>
            <a:endParaRPr/>
          </a:p>
        </p:txBody>
      </p:sp>
      <p:sp>
        <p:nvSpPr>
          <p:cNvPr id="594" name="Google Shape;594;p51"/>
          <p:cNvSpPr txBox="1"/>
          <p:nvPr/>
        </p:nvSpPr>
        <p:spPr>
          <a:xfrm>
            <a:off x="4615850" y="3523450"/>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595" name="Google Shape;595;p51"/>
          <p:cNvSpPr txBox="1"/>
          <p:nvPr/>
        </p:nvSpPr>
        <p:spPr>
          <a:xfrm>
            <a:off x="3609575" y="4046800"/>
            <a:ext cx="205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Our Baseline</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Motivation for </a:t>
            </a:r>
            <a:r>
              <a:rPr lang="en"/>
              <a:t>Robust </a:t>
            </a:r>
            <a:r>
              <a:rPr lang="en"/>
              <a:t>Depth Estimation</a:t>
            </a:r>
            <a:endParaRPr/>
          </a:p>
        </p:txBody>
      </p:sp>
      <p:sp>
        <p:nvSpPr>
          <p:cNvPr id="80" name="Google Shape;80;p16"/>
          <p:cNvSpPr txBox="1"/>
          <p:nvPr/>
        </p:nvSpPr>
        <p:spPr>
          <a:xfrm>
            <a:off x="5366600" y="2466400"/>
            <a:ext cx="1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 name="Google Shape;81;p16"/>
          <p:cNvSpPr txBox="1"/>
          <p:nvPr/>
        </p:nvSpPr>
        <p:spPr>
          <a:xfrm>
            <a:off x="111550" y="4589150"/>
            <a:ext cx="863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1.Godard, C. et al. (2019) Digging Into Self-Supervised Monocular Depth Estimation (ICCV)</a:t>
            </a:r>
            <a:endParaRPr sz="800">
              <a:solidFill>
                <a:schemeClr val="dk1"/>
              </a:solidFill>
            </a:endParaRPr>
          </a:p>
        </p:txBody>
      </p:sp>
      <p:sp>
        <p:nvSpPr>
          <p:cNvPr id="82" name="Google Shape;82;p16"/>
          <p:cNvSpPr txBox="1"/>
          <p:nvPr/>
        </p:nvSpPr>
        <p:spPr>
          <a:xfrm>
            <a:off x="1695097" y="1172400"/>
            <a:ext cx="5463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rPr>
              <a:t>Depth Estimation </a:t>
            </a:r>
            <a:r>
              <a:rPr b="1" lang="en" sz="2000">
                <a:solidFill>
                  <a:schemeClr val="dk1"/>
                </a:solidFill>
              </a:rPr>
              <a:t>Circumstances</a:t>
            </a:r>
            <a:endParaRPr b="1" sz="2000">
              <a:solidFill>
                <a:schemeClr val="dk1"/>
              </a:solidFill>
            </a:endParaRPr>
          </a:p>
        </p:txBody>
      </p:sp>
      <p:sp>
        <p:nvSpPr>
          <p:cNvPr id="83" name="Google Shape;83;p16"/>
          <p:cNvSpPr txBox="1"/>
          <p:nvPr/>
        </p:nvSpPr>
        <p:spPr>
          <a:xfrm>
            <a:off x="6570000" y="1989388"/>
            <a:ext cx="16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Indoor</a:t>
            </a:r>
            <a:endParaRPr>
              <a:solidFill>
                <a:schemeClr val="dk1"/>
              </a:solidFill>
            </a:endParaRPr>
          </a:p>
        </p:txBody>
      </p:sp>
      <p:sp>
        <p:nvSpPr>
          <p:cNvPr id="84" name="Google Shape;84;p16"/>
          <p:cNvSpPr txBox="1"/>
          <p:nvPr/>
        </p:nvSpPr>
        <p:spPr>
          <a:xfrm>
            <a:off x="853525" y="1989388"/>
            <a:ext cx="16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Outdoor</a:t>
            </a:r>
            <a:endParaRPr>
              <a:solidFill>
                <a:schemeClr val="dk1"/>
              </a:solidFill>
            </a:endParaRPr>
          </a:p>
        </p:txBody>
      </p:sp>
      <p:sp>
        <p:nvSpPr>
          <p:cNvPr id="85" name="Google Shape;85;p16"/>
          <p:cNvSpPr txBox="1"/>
          <p:nvPr/>
        </p:nvSpPr>
        <p:spPr>
          <a:xfrm>
            <a:off x="853525" y="2584800"/>
            <a:ext cx="16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Steady Cameras</a:t>
            </a:r>
            <a:endParaRPr>
              <a:solidFill>
                <a:schemeClr val="dk1"/>
              </a:solidFill>
            </a:endParaRPr>
          </a:p>
        </p:txBody>
      </p:sp>
      <p:sp>
        <p:nvSpPr>
          <p:cNvPr id="86" name="Google Shape;86;p16"/>
          <p:cNvSpPr txBox="1"/>
          <p:nvPr/>
        </p:nvSpPr>
        <p:spPr>
          <a:xfrm>
            <a:off x="6342300" y="2521975"/>
            <a:ext cx="191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Hand Held Camera</a:t>
            </a:r>
            <a:endParaRPr>
              <a:solidFill>
                <a:schemeClr val="dk1"/>
              </a:solidFill>
            </a:endParaRPr>
          </a:p>
        </p:txBody>
      </p:sp>
      <p:sp>
        <p:nvSpPr>
          <p:cNvPr id="87" name="Google Shape;87;p16"/>
          <p:cNvSpPr txBox="1"/>
          <p:nvPr/>
        </p:nvSpPr>
        <p:spPr>
          <a:xfrm>
            <a:off x="4073338" y="2437375"/>
            <a:ext cx="706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rPr>
              <a:t>vs.</a:t>
            </a:r>
            <a:endParaRPr sz="2500">
              <a:solidFill>
                <a:schemeClr val="dk1"/>
              </a:solidFill>
            </a:endParaRPr>
          </a:p>
        </p:txBody>
      </p:sp>
      <p:sp>
        <p:nvSpPr>
          <p:cNvPr id="88" name="Google Shape;88;p16"/>
          <p:cNvSpPr txBox="1"/>
          <p:nvPr/>
        </p:nvSpPr>
        <p:spPr>
          <a:xfrm>
            <a:off x="853525" y="3148563"/>
            <a:ext cx="16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Similar Pace</a:t>
            </a:r>
            <a:endParaRPr>
              <a:solidFill>
                <a:schemeClr val="dk1"/>
              </a:solidFill>
            </a:endParaRPr>
          </a:p>
        </p:txBody>
      </p:sp>
      <p:sp>
        <p:nvSpPr>
          <p:cNvPr id="89" name="Google Shape;89;p16"/>
          <p:cNvSpPr txBox="1"/>
          <p:nvPr/>
        </p:nvSpPr>
        <p:spPr>
          <a:xfrm>
            <a:off x="6570000" y="3148563"/>
            <a:ext cx="16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Diverse Pace</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9" name="Shape 599"/>
        <p:cNvGrpSpPr/>
        <p:nvPr/>
      </p:nvGrpSpPr>
      <p:grpSpPr>
        <a:xfrm>
          <a:off x="0" y="0"/>
          <a:ext cx="0" cy="0"/>
          <a:chOff x="0" y="0"/>
          <a:chExt cx="0" cy="0"/>
        </a:xfrm>
      </p:grpSpPr>
      <p:pic>
        <p:nvPicPr>
          <p:cNvPr id="600" name="Google Shape;600;p52"/>
          <p:cNvPicPr preferRelativeResize="0"/>
          <p:nvPr/>
        </p:nvPicPr>
        <p:blipFill>
          <a:blip r:embed="rId3">
            <a:alphaModFix/>
          </a:blip>
          <a:stretch>
            <a:fillRect/>
          </a:stretch>
        </p:blipFill>
        <p:spPr>
          <a:xfrm rot="5400000">
            <a:off x="998138" y="651813"/>
            <a:ext cx="2644526" cy="3740324"/>
          </a:xfrm>
          <a:prstGeom prst="rect">
            <a:avLst/>
          </a:prstGeom>
          <a:noFill/>
          <a:ln>
            <a:noFill/>
          </a:ln>
        </p:spPr>
      </p:pic>
      <p:sp>
        <p:nvSpPr>
          <p:cNvPr id="601" name="Google Shape;601;p52"/>
          <p:cNvSpPr txBox="1"/>
          <p:nvPr/>
        </p:nvSpPr>
        <p:spPr>
          <a:xfrm>
            <a:off x="3312038" y="1663175"/>
            <a:ext cx="591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rPr>
              <a:t>X_{t-&gt;t+1}</a:t>
            </a:r>
            <a:endParaRPr sz="600">
              <a:solidFill>
                <a:schemeClr val="dk2"/>
              </a:solidFill>
            </a:endParaRPr>
          </a:p>
        </p:txBody>
      </p:sp>
      <p:sp>
        <p:nvSpPr>
          <p:cNvPr id="602" name="Google Shape;602;p52"/>
          <p:cNvSpPr txBox="1"/>
          <p:nvPr/>
        </p:nvSpPr>
        <p:spPr>
          <a:xfrm>
            <a:off x="3350738" y="2013363"/>
            <a:ext cx="513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rPr>
              <a:t>X_{t-&gt;t-1}</a:t>
            </a:r>
            <a:endParaRPr sz="600">
              <a:solidFill>
                <a:schemeClr val="dk2"/>
              </a:solidFill>
            </a:endParaRPr>
          </a:p>
        </p:txBody>
      </p:sp>
      <p:sp>
        <p:nvSpPr>
          <p:cNvPr id="603" name="Google Shape;603;p52"/>
          <p:cNvSpPr txBox="1"/>
          <p:nvPr/>
        </p:nvSpPr>
        <p:spPr>
          <a:xfrm>
            <a:off x="1671413" y="1988988"/>
            <a:ext cx="55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lt1"/>
                </a:solidFill>
              </a:rPr>
              <a:t>KeypointNet</a:t>
            </a:r>
            <a:endParaRPr sz="500">
              <a:solidFill>
                <a:schemeClr val="lt1"/>
              </a:solidFill>
            </a:endParaRPr>
          </a:p>
        </p:txBody>
      </p:sp>
      <p:sp>
        <p:nvSpPr>
          <p:cNvPr id="604" name="Google Shape;604;p52"/>
          <p:cNvSpPr txBox="1"/>
          <p:nvPr/>
        </p:nvSpPr>
        <p:spPr>
          <a:xfrm>
            <a:off x="1915413" y="2470838"/>
            <a:ext cx="654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DepthNet</a:t>
            </a:r>
            <a:endParaRPr sz="600">
              <a:solidFill>
                <a:schemeClr val="lt1"/>
              </a:solidFill>
            </a:endParaRPr>
          </a:p>
        </p:txBody>
      </p:sp>
      <p:sp>
        <p:nvSpPr>
          <p:cNvPr id="605" name="Google Shape;605;p52"/>
          <p:cNvSpPr txBox="1"/>
          <p:nvPr/>
        </p:nvSpPr>
        <p:spPr>
          <a:xfrm>
            <a:off x="2479738" y="3166838"/>
            <a:ext cx="72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View Synthesis</a:t>
            </a:r>
            <a:endParaRPr sz="600">
              <a:solidFill>
                <a:schemeClr val="lt1"/>
              </a:solidFill>
            </a:endParaRPr>
          </a:p>
        </p:txBody>
      </p:sp>
      <p:sp>
        <p:nvSpPr>
          <p:cNvPr id="606" name="Google Shape;606;p52"/>
          <p:cNvSpPr txBox="1"/>
          <p:nvPr/>
        </p:nvSpPr>
        <p:spPr>
          <a:xfrm>
            <a:off x="2479738" y="2818825"/>
            <a:ext cx="72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View Synthesis</a:t>
            </a:r>
            <a:endParaRPr sz="600">
              <a:solidFill>
                <a:schemeClr val="lt1"/>
              </a:solidFill>
            </a:endParaRPr>
          </a:p>
        </p:txBody>
      </p:sp>
      <p:sp>
        <p:nvSpPr>
          <p:cNvPr id="607" name="Google Shape;607;p52"/>
          <p:cNvSpPr txBox="1"/>
          <p:nvPr/>
        </p:nvSpPr>
        <p:spPr>
          <a:xfrm>
            <a:off x="656963" y="2987313"/>
            <a:ext cx="810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Photometric Loss</a:t>
            </a:r>
            <a:endParaRPr sz="600">
              <a:solidFill>
                <a:schemeClr val="lt1"/>
              </a:solidFill>
            </a:endParaRPr>
          </a:p>
        </p:txBody>
      </p:sp>
      <p:pic>
        <p:nvPicPr>
          <p:cNvPr id="608" name="Google Shape;608;p52"/>
          <p:cNvPicPr preferRelativeResize="0"/>
          <p:nvPr/>
        </p:nvPicPr>
        <p:blipFill>
          <a:blip r:embed="rId4">
            <a:alphaModFix/>
          </a:blip>
          <a:stretch>
            <a:fillRect/>
          </a:stretch>
        </p:blipFill>
        <p:spPr>
          <a:xfrm>
            <a:off x="656963" y="2338424"/>
            <a:ext cx="654301" cy="197563"/>
          </a:xfrm>
          <a:prstGeom prst="rect">
            <a:avLst/>
          </a:prstGeom>
          <a:noFill/>
          <a:ln>
            <a:noFill/>
          </a:ln>
        </p:spPr>
      </p:pic>
      <p:pic>
        <p:nvPicPr>
          <p:cNvPr id="609" name="Google Shape;609;p52"/>
          <p:cNvPicPr preferRelativeResize="0"/>
          <p:nvPr/>
        </p:nvPicPr>
        <p:blipFill>
          <a:blip r:embed="rId5">
            <a:alphaModFix/>
          </a:blip>
          <a:stretch>
            <a:fillRect/>
          </a:stretch>
        </p:blipFill>
        <p:spPr>
          <a:xfrm>
            <a:off x="656963" y="1973219"/>
            <a:ext cx="654301" cy="197553"/>
          </a:xfrm>
          <a:prstGeom prst="rect">
            <a:avLst/>
          </a:prstGeom>
          <a:noFill/>
          <a:ln>
            <a:noFill/>
          </a:ln>
        </p:spPr>
      </p:pic>
      <p:pic>
        <p:nvPicPr>
          <p:cNvPr id="610" name="Google Shape;610;p52"/>
          <p:cNvPicPr preferRelativeResize="0"/>
          <p:nvPr/>
        </p:nvPicPr>
        <p:blipFill>
          <a:blip r:embed="rId6">
            <a:alphaModFix/>
          </a:blip>
          <a:stretch>
            <a:fillRect/>
          </a:stretch>
        </p:blipFill>
        <p:spPr>
          <a:xfrm>
            <a:off x="656963" y="1608013"/>
            <a:ext cx="654301" cy="197554"/>
          </a:xfrm>
          <a:prstGeom prst="rect">
            <a:avLst/>
          </a:prstGeom>
          <a:noFill/>
          <a:ln>
            <a:noFill/>
          </a:ln>
        </p:spPr>
      </p:pic>
      <p:sp>
        <p:nvSpPr>
          <p:cNvPr id="611" name="Google Shape;611;p52"/>
          <p:cNvSpPr txBox="1"/>
          <p:nvPr/>
        </p:nvSpPr>
        <p:spPr>
          <a:xfrm>
            <a:off x="3012838" y="1751713"/>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lt1"/>
                </a:solidFill>
              </a:rPr>
              <a:t>Pose Estimation</a:t>
            </a:r>
            <a:endParaRPr sz="400">
              <a:solidFill>
                <a:schemeClr val="lt1"/>
              </a:solidFill>
            </a:endParaRPr>
          </a:p>
        </p:txBody>
      </p:sp>
      <p:sp>
        <p:nvSpPr>
          <p:cNvPr id="612" name="Google Shape;612;p52"/>
          <p:cNvSpPr txBox="1"/>
          <p:nvPr/>
        </p:nvSpPr>
        <p:spPr>
          <a:xfrm>
            <a:off x="3012838" y="203062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lt1"/>
                </a:solidFill>
              </a:rPr>
              <a:t>Pose Estimation</a:t>
            </a:r>
            <a:endParaRPr sz="400">
              <a:solidFill>
                <a:schemeClr val="lt1"/>
              </a:solidFill>
            </a:endParaRPr>
          </a:p>
        </p:txBody>
      </p:sp>
      <p:sp>
        <p:nvSpPr>
          <p:cNvPr id="613" name="Google Shape;613;p52"/>
          <p:cNvSpPr txBox="1"/>
          <p:nvPr/>
        </p:nvSpPr>
        <p:spPr>
          <a:xfrm>
            <a:off x="2337513" y="1333563"/>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Descriptors</a:t>
            </a:r>
            <a:endParaRPr sz="400">
              <a:solidFill>
                <a:schemeClr val="dk2"/>
              </a:solidFill>
            </a:endParaRPr>
          </a:p>
        </p:txBody>
      </p:sp>
      <p:sp>
        <p:nvSpPr>
          <p:cNvPr id="614" name="Google Shape;614;p52"/>
          <p:cNvSpPr txBox="1"/>
          <p:nvPr/>
        </p:nvSpPr>
        <p:spPr>
          <a:xfrm>
            <a:off x="2479788" y="1421188"/>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Coordinates</a:t>
            </a:r>
            <a:endParaRPr sz="400">
              <a:solidFill>
                <a:schemeClr val="dk2"/>
              </a:solidFill>
            </a:endParaRPr>
          </a:p>
        </p:txBody>
      </p:sp>
      <p:sp>
        <p:nvSpPr>
          <p:cNvPr id="615" name="Google Shape;615;p52"/>
          <p:cNvSpPr txBox="1"/>
          <p:nvPr/>
        </p:nvSpPr>
        <p:spPr>
          <a:xfrm>
            <a:off x="2614738" y="1505413"/>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Scores</a:t>
            </a:r>
            <a:endParaRPr sz="400">
              <a:solidFill>
                <a:schemeClr val="dk2"/>
              </a:solidFill>
            </a:endParaRPr>
          </a:p>
        </p:txBody>
      </p:sp>
      <p:pic>
        <p:nvPicPr>
          <p:cNvPr id="616" name="Google Shape;616;p52"/>
          <p:cNvPicPr preferRelativeResize="0"/>
          <p:nvPr/>
        </p:nvPicPr>
        <p:blipFill>
          <a:blip r:embed="rId7">
            <a:alphaModFix/>
          </a:blip>
          <a:stretch>
            <a:fillRect/>
          </a:stretch>
        </p:blipFill>
        <p:spPr>
          <a:xfrm>
            <a:off x="2614741" y="2535286"/>
            <a:ext cx="513600" cy="155788"/>
          </a:xfrm>
          <a:prstGeom prst="rect">
            <a:avLst/>
          </a:prstGeom>
          <a:noFill/>
          <a:ln>
            <a:noFill/>
          </a:ln>
        </p:spPr>
      </p:pic>
      <p:sp>
        <p:nvSpPr>
          <p:cNvPr id="617" name="Google Shape;617;p52"/>
          <p:cNvSpPr txBox="1"/>
          <p:nvPr/>
        </p:nvSpPr>
        <p:spPr>
          <a:xfrm>
            <a:off x="2416413" y="3031288"/>
            <a:ext cx="45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18" name="Google Shape;618;p52"/>
          <p:cNvSpPr txBox="1"/>
          <p:nvPr/>
        </p:nvSpPr>
        <p:spPr>
          <a:xfrm>
            <a:off x="2416413" y="3401813"/>
            <a:ext cx="45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19" name="Google Shape;619;p52"/>
          <p:cNvSpPr txBox="1"/>
          <p:nvPr/>
        </p:nvSpPr>
        <p:spPr>
          <a:xfrm>
            <a:off x="781613" y="1405888"/>
            <a:ext cx="405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20" name="Google Shape;620;p52"/>
          <p:cNvSpPr txBox="1"/>
          <p:nvPr/>
        </p:nvSpPr>
        <p:spPr>
          <a:xfrm>
            <a:off x="781613" y="1767163"/>
            <a:ext cx="513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21" name="Google Shape;621;p52"/>
          <p:cNvSpPr txBox="1"/>
          <p:nvPr/>
        </p:nvSpPr>
        <p:spPr>
          <a:xfrm>
            <a:off x="781613" y="2130325"/>
            <a:ext cx="513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a:t>
            </a:r>
            <a:endParaRPr sz="600">
              <a:solidFill>
                <a:schemeClr val="lt1"/>
              </a:solidFill>
            </a:endParaRPr>
          </a:p>
        </p:txBody>
      </p:sp>
      <p:sp>
        <p:nvSpPr>
          <p:cNvPr id="622" name="Google Shape;62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KP3D Baseline</a:t>
            </a:r>
            <a:endParaRPr/>
          </a:p>
        </p:txBody>
      </p:sp>
      <p:sp>
        <p:nvSpPr>
          <p:cNvPr id="623" name="Google Shape;623;p52"/>
          <p:cNvSpPr txBox="1"/>
          <p:nvPr/>
        </p:nvSpPr>
        <p:spPr>
          <a:xfrm>
            <a:off x="2364250" y="3543600"/>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624" name="Google Shape;624;p52"/>
          <p:cNvPicPr preferRelativeResize="0"/>
          <p:nvPr/>
        </p:nvPicPr>
        <p:blipFill>
          <a:blip r:embed="rId8">
            <a:alphaModFix/>
          </a:blip>
          <a:stretch>
            <a:fillRect/>
          </a:stretch>
        </p:blipFill>
        <p:spPr>
          <a:xfrm>
            <a:off x="4572001" y="1199700"/>
            <a:ext cx="4186618" cy="2644550"/>
          </a:xfrm>
          <a:prstGeom prst="rect">
            <a:avLst/>
          </a:prstGeom>
          <a:noFill/>
          <a:ln>
            <a:noFill/>
          </a:ln>
        </p:spPr>
      </p:pic>
      <p:sp>
        <p:nvSpPr>
          <p:cNvPr id="625" name="Google Shape;625;p52"/>
          <p:cNvSpPr txBox="1"/>
          <p:nvPr/>
        </p:nvSpPr>
        <p:spPr>
          <a:xfrm>
            <a:off x="1357975" y="4066950"/>
            <a:ext cx="205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Our Baseline</a:t>
            </a:r>
            <a:endParaRPr>
              <a:solidFill>
                <a:schemeClr val="dk1"/>
              </a:solidFill>
            </a:endParaRPr>
          </a:p>
        </p:txBody>
      </p:sp>
      <p:sp>
        <p:nvSpPr>
          <p:cNvPr id="626" name="Google Shape;626;p52"/>
          <p:cNvSpPr txBox="1"/>
          <p:nvPr/>
        </p:nvSpPr>
        <p:spPr>
          <a:xfrm>
            <a:off x="5718075" y="4066950"/>
            <a:ext cx="205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KP3D</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0" name="Shape 630"/>
        <p:cNvGrpSpPr/>
        <p:nvPr/>
      </p:nvGrpSpPr>
      <p:grpSpPr>
        <a:xfrm>
          <a:off x="0" y="0"/>
          <a:ext cx="0" cy="0"/>
          <a:chOff x="0" y="0"/>
          <a:chExt cx="0" cy="0"/>
        </a:xfrm>
      </p:grpSpPr>
      <p:pic>
        <p:nvPicPr>
          <p:cNvPr id="631" name="Google Shape;631;p53"/>
          <p:cNvPicPr preferRelativeResize="0"/>
          <p:nvPr/>
        </p:nvPicPr>
        <p:blipFill>
          <a:blip r:embed="rId3">
            <a:alphaModFix/>
          </a:blip>
          <a:stretch>
            <a:fillRect/>
          </a:stretch>
        </p:blipFill>
        <p:spPr>
          <a:xfrm rot="5400000">
            <a:off x="5119900" y="400938"/>
            <a:ext cx="2644526" cy="3740324"/>
          </a:xfrm>
          <a:prstGeom prst="rect">
            <a:avLst/>
          </a:prstGeom>
          <a:noFill/>
          <a:ln>
            <a:noFill/>
          </a:ln>
        </p:spPr>
      </p:pic>
      <p:sp>
        <p:nvSpPr>
          <p:cNvPr id="632" name="Google Shape;632;p53"/>
          <p:cNvSpPr txBox="1"/>
          <p:nvPr/>
        </p:nvSpPr>
        <p:spPr>
          <a:xfrm>
            <a:off x="7433800" y="1412300"/>
            <a:ext cx="591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rPr>
              <a:t>X_{t-&gt;t+1}</a:t>
            </a:r>
            <a:endParaRPr sz="600">
              <a:solidFill>
                <a:schemeClr val="dk2"/>
              </a:solidFill>
            </a:endParaRPr>
          </a:p>
        </p:txBody>
      </p:sp>
      <p:sp>
        <p:nvSpPr>
          <p:cNvPr id="633" name="Google Shape;633;p53"/>
          <p:cNvSpPr txBox="1"/>
          <p:nvPr/>
        </p:nvSpPr>
        <p:spPr>
          <a:xfrm>
            <a:off x="7472500" y="1762488"/>
            <a:ext cx="513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rPr>
              <a:t>X_{t-&gt;t-1}</a:t>
            </a:r>
            <a:endParaRPr sz="600">
              <a:solidFill>
                <a:schemeClr val="dk2"/>
              </a:solidFill>
            </a:endParaRPr>
          </a:p>
        </p:txBody>
      </p:sp>
      <p:sp>
        <p:nvSpPr>
          <p:cNvPr id="634" name="Google Shape;634;p53"/>
          <p:cNvSpPr txBox="1"/>
          <p:nvPr/>
        </p:nvSpPr>
        <p:spPr>
          <a:xfrm>
            <a:off x="5793175" y="1738113"/>
            <a:ext cx="55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lt1"/>
                </a:solidFill>
              </a:rPr>
              <a:t>KeypointNet</a:t>
            </a:r>
            <a:endParaRPr sz="500">
              <a:solidFill>
                <a:schemeClr val="lt1"/>
              </a:solidFill>
            </a:endParaRPr>
          </a:p>
        </p:txBody>
      </p:sp>
      <p:sp>
        <p:nvSpPr>
          <p:cNvPr id="635" name="Google Shape;635;p53"/>
          <p:cNvSpPr txBox="1"/>
          <p:nvPr/>
        </p:nvSpPr>
        <p:spPr>
          <a:xfrm>
            <a:off x="6037175" y="2219963"/>
            <a:ext cx="654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DepthNet</a:t>
            </a:r>
            <a:endParaRPr sz="600">
              <a:solidFill>
                <a:schemeClr val="lt1"/>
              </a:solidFill>
            </a:endParaRPr>
          </a:p>
        </p:txBody>
      </p:sp>
      <p:sp>
        <p:nvSpPr>
          <p:cNvPr id="636" name="Google Shape;636;p53"/>
          <p:cNvSpPr txBox="1"/>
          <p:nvPr/>
        </p:nvSpPr>
        <p:spPr>
          <a:xfrm>
            <a:off x="6601500" y="2915963"/>
            <a:ext cx="72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View Synthesis</a:t>
            </a:r>
            <a:endParaRPr sz="600">
              <a:solidFill>
                <a:schemeClr val="lt1"/>
              </a:solidFill>
            </a:endParaRPr>
          </a:p>
        </p:txBody>
      </p:sp>
      <p:sp>
        <p:nvSpPr>
          <p:cNvPr id="637" name="Google Shape;637;p53"/>
          <p:cNvSpPr txBox="1"/>
          <p:nvPr/>
        </p:nvSpPr>
        <p:spPr>
          <a:xfrm>
            <a:off x="6601500" y="2567950"/>
            <a:ext cx="72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View Synthesis</a:t>
            </a:r>
            <a:endParaRPr sz="600">
              <a:solidFill>
                <a:schemeClr val="lt1"/>
              </a:solidFill>
            </a:endParaRPr>
          </a:p>
        </p:txBody>
      </p:sp>
      <p:sp>
        <p:nvSpPr>
          <p:cNvPr id="638" name="Google Shape;638;p53"/>
          <p:cNvSpPr txBox="1"/>
          <p:nvPr/>
        </p:nvSpPr>
        <p:spPr>
          <a:xfrm>
            <a:off x="4778725" y="2736438"/>
            <a:ext cx="810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Photometric Loss</a:t>
            </a:r>
            <a:endParaRPr sz="600">
              <a:solidFill>
                <a:schemeClr val="lt1"/>
              </a:solidFill>
            </a:endParaRPr>
          </a:p>
        </p:txBody>
      </p:sp>
      <p:pic>
        <p:nvPicPr>
          <p:cNvPr id="639" name="Google Shape;639;p53"/>
          <p:cNvPicPr preferRelativeResize="0"/>
          <p:nvPr/>
        </p:nvPicPr>
        <p:blipFill>
          <a:blip r:embed="rId4">
            <a:alphaModFix/>
          </a:blip>
          <a:stretch>
            <a:fillRect/>
          </a:stretch>
        </p:blipFill>
        <p:spPr>
          <a:xfrm>
            <a:off x="4778725" y="2087549"/>
            <a:ext cx="654301" cy="197563"/>
          </a:xfrm>
          <a:prstGeom prst="rect">
            <a:avLst/>
          </a:prstGeom>
          <a:noFill/>
          <a:ln>
            <a:noFill/>
          </a:ln>
        </p:spPr>
      </p:pic>
      <p:pic>
        <p:nvPicPr>
          <p:cNvPr id="640" name="Google Shape;640;p53"/>
          <p:cNvPicPr preferRelativeResize="0"/>
          <p:nvPr/>
        </p:nvPicPr>
        <p:blipFill>
          <a:blip r:embed="rId5">
            <a:alphaModFix/>
          </a:blip>
          <a:stretch>
            <a:fillRect/>
          </a:stretch>
        </p:blipFill>
        <p:spPr>
          <a:xfrm>
            <a:off x="4778725" y="1722344"/>
            <a:ext cx="654301" cy="197553"/>
          </a:xfrm>
          <a:prstGeom prst="rect">
            <a:avLst/>
          </a:prstGeom>
          <a:noFill/>
          <a:ln>
            <a:noFill/>
          </a:ln>
        </p:spPr>
      </p:pic>
      <p:pic>
        <p:nvPicPr>
          <p:cNvPr id="641" name="Google Shape;641;p53"/>
          <p:cNvPicPr preferRelativeResize="0"/>
          <p:nvPr/>
        </p:nvPicPr>
        <p:blipFill>
          <a:blip r:embed="rId6">
            <a:alphaModFix/>
          </a:blip>
          <a:stretch>
            <a:fillRect/>
          </a:stretch>
        </p:blipFill>
        <p:spPr>
          <a:xfrm>
            <a:off x="4778725" y="1357138"/>
            <a:ext cx="654301" cy="197554"/>
          </a:xfrm>
          <a:prstGeom prst="rect">
            <a:avLst/>
          </a:prstGeom>
          <a:noFill/>
          <a:ln>
            <a:noFill/>
          </a:ln>
        </p:spPr>
      </p:pic>
      <p:sp>
        <p:nvSpPr>
          <p:cNvPr id="642" name="Google Shape;642;p53"/>
          <p:cNvSpPr txBox="1"/>
          <p:nvPr/>
        </p:nvSpPr>
        <p:spPr>
          <a:xfrm>
            <a:off x="7134600" y="1500838"/>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lt1"/>
                </a:solidFill>
              </a:rPr>
              <a:t>Pose Estimation</a:t>
            </a:r>
            <a:endParaRPr sz="400">
              <a:solidFill>
                <a:schemeClr val="lt1"/>
              </a:solidFill>
            </a:endParaRPr>
          </a:p>
        </p:txBody>
      </p:sp>
      <p:sp>
        <p:nvSpPr>
          <p:cNvPr id="643" name="Google Shape;643;p53"/>
          <p:cNvSpPr txBox="1"/>
          <p:nvPr/>
        </p:nvSpPr>
        <p:spPr>
          <a:xfrm>
            <a:off x="7134600" y="1779750"/>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lt1"/>
                </a:solidFill>
              </a:rPr>
              <a:t>Pose Estimation</a:t>
            </a:r>
            <a:endParaRPr sz="400">
              <a:solidFill>
                <a:schemeClr val="lt1"/>
              </a:solidFill>
            </a:endParaRPr>
          </a:p>
        </p:txBody>
      </p:sp>
      <p:sp>
        <p:nvSpPr>
          <p:cNvPr id="644" name="Google Shape;644;p53"/>
          <p:cNvSpPr txBox="1"/>
          <p:nvPr/>
        </p:nvSpPr>
        <p:spPr>
          <a:xfrm>
            <a:off x="6459275" y="1082688"/>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Descriptors</a:t>
            </a:r>
            <a:endParaRPr sz="400">
              <a:solidFill>
                <a:schemeClr val="dk2"/>
              </a:solidFill>
            </a:endParaRPr>
          </a:p>
        </p:txBody>
      </p:sp>
      <p:sp>
        <p:nvSpPr>
          <p:cNvPr id="645" name="Google Shape;645;p53"/>
          <p:cNvSpPr txBox="1"/>
          <p:nvPr/>
        </p:nvSpPr>
        <p:spPr>
          <a:xfrm>
            <a:off x="6601550" y="1170313"/>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Coordinates</a:t>
            </a:r>
            <a:endParaRPr sz="400">
              <a:solidFill>
                <a:schemeClr val="dk2"/>
              </a:solidFill>
            </a:endParaRPr>
          </a:p>
        </p:txBody>
      </p:sp>
      <p:sp>
        <p:nvSpPr>
          <p:cNvPr id="646" name="Google Shape;646;p53"/>
          <p:cNvSpPr txBox="1"/>
          <p:nvPr/>
        </p:nvSpPr>
        <p:spPr>
          <a:xfrm>
            <a:off x="6736500" y="1254538"/>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Scores</a:t>
            </a:r>
            <a:endParaRPr sz="400">
              <a:solidFill>
                <a:schemeClr val="dk2"/>
              </a:solidFill>
            </a:endParaRPr>
          </a:p>
        </p:txBody>
      </p:sp>
      <p:pic>
        <p:nvPicPr>
          <p:cNvPr id="647" name="Google Shape;647;p53"/>
          <p:cNvPicPr preferRelativeResize="0"/>
          <p:nvPr/>
        </p:nvPicPr>
        <p:blipFill>
          <a:blip r:embed="rId7">
            <a:alphaModFix/>
          </a:blip>
          <a:stretch>
            <a:fillRect/>
          </a:stretch>
        </p:blipFill>
        <p:spPr>
          <a:xfrm>
            <a:off x="6736504" y="2284411"/>
            <a:ext cx="513600" cy="155788"/>
          </a:xfrm>
          <a:prstGeom prst="rect">
            <a:avLst/>
          </a:prstGeom>
          <a:noFill/>
          <a:ln>
            <a:noFill/>
          </a:ln>
        </p:spPr>
      </p:pic>
      <p:sp>
        <p:nvSpPr>
          <p:cNvPr id="648" name="Google Shape;648;p53"/>
          <p:cNvSpPr txBox="1"/>
          <p:nvPr/>
        </p:nvSpPr>
        <p:spPr>
          <a:xfrm>
            <a:off x="6538175" y="2780413"/>
            <a:ext cx="45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49" name="Google Shape;649;p53"/>
          <p:cNvSpPr txBox="1"/>
          <p:nvPr/>
        </p:nvSpPr>
        <p:spPr>
          <a:xfrm>
            <a:off x="6538175" y="3150938"/>
            <a:ext cx="45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50" name="Google Shape;650;p53"/>
          <p:cNvSpPr txBox="1"/>
          <p:nvPr/>
        </p:nvSpPr>
        <p:spPr>
          <a:xfrm>
            <a:off x="4903375" y="1155013"/>
            <a:ext cx="405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51" name="Google Shape;651;p53"/>
          <p:cNvSpPr txBox="1"/>
          <p:nvPr/>
        </p:nvSpPr>
        <p:spPr>
          <a:xfrm>
            <a:off x="4903375" y="1516288"/>
            <a:ext cx="513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52" name="Google Shape;652;p53"/>
          <p:cNvSpPr txBox="1"/>
          <p:nvPr/>
        </p:nvSpPr>
        <p:spPr>
          <a:xfrm>
            <a:off x="4903375" y="1879450"/>
            <a:ext cx="513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a:t>
            </a:r>
            <a:endParaRPr sz="600">
              <a:solidFill>
                <a:schemeClr val="lt1"/>
              </a:solidFill>
            </a:endParaRPr>
          </a:p>
        </p:txBody>
      </p:sp>
      <p:sp>
        <p:nvSpPr>
          <p:cNvPr id="653" name="Google Shape;65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KP3D Baseline</a:t>
            </a:r>
            <a:endParaRPr/>
          </a:p>
        </p:txBody>
      </p:sp>
      <p:sp>
        <p:nvSpPr>
          <p:cNvPr id="654" name="Google Shape;654;p53"/>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55" name="Google Shape;655;p53"/>
          <p:cNvSpPr/>
          <p:nvPr/>
        </p:nvSpPr>
        <p:spPr>
          <a:xfrm>
            <a:off x="1133150" y="3245825"/>
            <a:ext cx="1716000" cy="95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From MonoDepth2</a:t>
            </a:r>
            <a:endParaRPr sz="1200">
              <a:solidFill>
                <a:schemeClr val="dk1"/>
              </a:solidFill>
            </a:endParaRPr>
          </a:p>
        </p:txBody>
      </p:sp>
      <p:cxnSp>
        <p:nvCxnSpPr>
          <p:cNvPr id="656" name="Google Shape;656;p53"/>
          <p:cNvCxnSpPr>
            <a:stCxn id="635" idx="1"/>
            <a:endCxn id="655" idx="7"/>
          </p:cNvCxnSpPr>
          <p:nvPr/>
        </p:nvCxnSpPr>
        <p:spPr>
          <a:xfrm flipH="1">
            <a:off x="2597975" y="2358413"/>
            <a:ext cx="3439200" cy="1027800"/>
          </a:xfrm>
          <a:prstGeom prst="straightConnector1">
            <a:avLst/>
          </a:prstGeom>
          <a:noFill/>
          <a:ln cap="flat" cmpd="sng" w="9525">
            <a:solidFill>
              <a:srgbClr val="0000FF"/>
            </a:solidFill>
            <a:prstDash val="solid"/>
            <a:round/>
            <a:headEnd len="med" w="med" type="none"/>
            <a:tailEnd len="med" w="med" type="triangle"/>
          </a:ln>
        </p:spPr>
      </p:cxnSp>
      <p:sp>
        <p:nvSpPr>
          <p:cNvPr id="657" name="Google Shape;657;p53"/>
          <p:cNvSpPr/>
          <p:nvPr/>
        </p:nvSpPr>
        <p:spPr>
          <a:xfrm>
            <a:off x="1133150" y="1193825"/>
            <a:ext cx="1716000" cy="95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From KP2D</a:t>
            </a:r>
            <a:endParaRPr sz="1200">
              <a:solidFill>
                <a:schemeClr val="dk1"/>
              </a:solidFill>
            </a:endParaRPr>
          </a:p>
        </p:txBody>
      </p:sp>
      <p:cxnSp>
        <p:nvCxnSpPr>
          <p:cNvPr id="658" name="Google Shape;658;p53"/>
          <p:cNvCxnSpPr>
            <a:stCxn id="634" idx="1"/>
          </p:cNvCxnSpPr>
          <p:nvPr/>
        </p:nvCxnSpPr>
        <p:spPr>
          <a:xfrm rot="10800000">
            <a:off x="2653075" y="1676913"/>
            <a:ext cx="3140100" cy="192000"/>
          </a:xfrm>
          <a:prstGeom prst="straightConnector1">
            <a:avLst/>
          </a:prstGeom>
          <a:noFill/>
          <a:ln cap="flat" cmpd="sng" w="9525">
            <a:solidFill>
              <a:srgbClr val="0000FF"/>
            </a:solidFill>
            <a:prstDash val="solid"/>
            <a:round/>
            <a:headEnd len="med" w="med" type="none"/>
            <a:tailEnd len="med" w="med" type="triangle"/>
          </a:ln>
        </p:spPr>
      </p:cxnSp>
      <p:sp>
        <p:nvSpPr>
          <p:cNvPr id="659" name="Google Shape;659;p53"/>
          <p:cNvSpPr/>
          <p:nvPr/>
        </p:nvSpPr>
        <p:spPr>
          <a:xfrm>
            <a:off x="5972150" y="3733950"/>
            <a:ext cx="1716000" cy="95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Build a KP3D based network</a:t>
            </a:r>
            <a:endParaRPr sz="1200">
              <a:solidFill>
                <a:schemeClr val="dk1"/>
              </a:solidFill>
            </a:endParaRPr>
          </a:p>
        </p:txBody>
      </p:sp>
      <p:cxnSp>
        <p:nvCxnSpPr>
          <p:cNvPr id="660" name="Google Shape;660;p53"/>
          <p:cNvCxnSpPr>
            <a:stCxn id="638" idx="1"/>
            <a:endCxn id="655" idx="6"/>
          </p:cNvCxnSpPr>
          <p:nvPr/>
        </p:nvCxnSpPr>
        <p:spPr>
          <a:xfrm flipH="1">
            <a:off x="2849125" y="2874888"/>
            <a:ext cx="1929600" cy="849900"/>
          </a:xfrm>
          <a:prstGeom prst="straightConnector1">
            <a:avLst/>
          </a:prstGeom>
          <a:noFill/>
          <a:ln cap="flat" cmpd="sng" w="9525">
            <a:solidFill>
              <a:srgbClr val="0000FF"/>
            </a:solidFill>
            <a:prstDash val="solid"/>
            <a:round/>
            <a:headEnd len="med" w="med" type="none"/>
            <a:tailEnd len="med" w="med" type="triangle"/>
          </a:ln>
        </p:spPr>
      </p:cxnSp>
      <p:sp>
        <p:nvSpPr>
          <p:cNvPr id="661" name="Google Shape;661;p53"/>
          <p:cNvSpPr txBox="1"/>
          <p:nvPr/>
        </p:nvSpPr>
        <p:spPr>
          <a:xfrm>
            <a:off x="311700" y="2167175"/>
            <a:ext cx="352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Shared Encoder with Output Heads</a:t>
            </a:r>
            <a:br>
              <a:rPr lang="en">
                <a:solidFill>
                  <a:schemeClr val="dk1"/>
                </a:solidFill>
              </a:rPr>
            </a:br>
            <a:r>
              <a:rPr lang="en">
                <a:solidFill>
                  <a:schemeClr val="dk1"/>
                </a:solidFill>
              </a:rPr>
              <a:t>Pre-trained on COCO, fine-tuned in KITTI</a:t>
            </a:r>
            <a:endParaRPr>
              <a:solidFill>
                <a:schemeClr val="dk1"/>
              </a:solidFill>
            </a:endParaRPr>
          </a:p>
          <a:p>
            <a:pPr indent="0" lvl="0" marL="0" rtl="0" algn="l">
              <a:spcBef>
                <a:spcPts val="0"/>
              </a:spcBef>
              <a:spcAft>
                <a:spcPts val="0"/>
              </a:spcAft>
              <a:buNone/>
            </a:pPr>
            <a:r>
              <a:rPr lang="en">
                <a:solidFill>
                  <a:schemeClr val="dk1"/>
                </a:solidFill>
              </a:rPr>
              <a:t>Freezed during training of KP3D</a:t>
            </a:r>
            <a:endParaRPr>
              <a:solidFill>
                <a:schemeClr val="dk1"/>
              </a:solidFill>
            </a:endParaRPr>
          </a:p>
        </p:txBody>
      </p:sp>
      <p:sp>
        <p:nvSpPr>
          <p:cNvPr id="662" name="Google Shape;662;p53"/>
          <p:cNvSpPr txBox="1"/>
          <p:nvPr/>
        </p:nvSpPr>
        <p:spPr>
          <a:xfrm>
            <a:off x="267375" y="4228775"/>
            <a:ext cx="488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Only Depth Encoder-Decoder is loaded</a:t>
            </a:r>
            <a:endParaRPr>
              <a:solidFill>
                <a:schemeClr val="dk1"/>
              </a:solidFill>
            </a:endParaRPr>
          </a:p>
          <a:p>
            <a:pPr indent="0" lvl="0" marL="0" rtl="0" algn="l">
              <a:spcBef>
                <a:spcPts val="0"/>
              </a:spcBef>
              <a:spcAft>
                <a:spcPts val="0"/>
              </a:spcAft>
              <a:buNone/>
            </a:pPr>
            <a:r>
              <a:rPr lang="en">
                <a:solidFill>
                  <a:schemeClr val="dk1"/>
                </a:solidFill>
              </a:rPr>
              <a:t>Pretrained on ImageNet, trained on KITTI</a:t>
            </a:r>
            <a:endParaRPr>
              <a:solidFill>
                <a:schemeClr val="dk1"/>
              </a:solidFill>
            </a:endParaRPr>
          </a:p>
          <a:p>
            <a:pPr indent="0" lvl="0" marL="0" rtl="0" algn="l">
              <a:spcBef>
                <a:spcPts val="0"/>
              </a:spcBef>
              <a:spcAft>
                <a:spcPts val="0"/>
              </a:spcAft>
              <a:buNone/>
            </a:pPr>
            <a:r>
              <a:rPr lang="en">
                <a:solidFill>
                  <a:schemeClr val="dk1"/>
                </a:solidFill>
              </a:rPr>
              <a:t>Photometric and Smooth Loss are utilized as depth losses</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6" name="Shape 666"/>
        <p:cNvGrpSpPr/>
        <p:nvPr/>
      </p:nvGrpSpPr>
      <p:grpSpPr>
        <a:xfrm>
          <a:off x="0" y="0"/>
          <a:ext cx="0" cy="0"/>
          <a:chOff x="0" y="0"/>
          <a:chExt cx="0" cy="0"/>
        </a:xfrm>
      </p:grpSpPr>
      <p:pic>
        <p:nvPicPr>
          <p:cNvPr id="667" name="Google Shape;667;p54"/>
          <p:cNvPicPr preferRelativeResize="0"/>
          <p:nvPr/>
        </p:nvPicPr>
        <p:blipFill>
          <a:blip r:embed="rId3">
            <a:alphaModFix/>
          </a:blip>
          <a:stretch>
            <a:fillRect/>
          </a:stretch>
        </p:blipFill>
        <p:spPr>
          <a:xfrm rot="5400000">
            <a:off x="5639875" y="701588"/>
            <a:ext cx="2644526" cy="3740324"/>
          </a:xfrm>
          <a:prstGeom prst="rect">
            <a:avLst/>
          </a:prstGeom>
          <a:noFill/>
          <a:ln>
            <a:noFill/>
          </a:ln>
        </p:spPr>
      </p:pic>
      <p:sp>
        <p:nvSpPr>
          <p:cNvPr id="668" name="Google Shape;66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KP3D Baseline</a:t>
            </a:r>
            <a:endParaRPr/>
          </a:p>
        </p:txBody>
      </p:sp>
      <p:sp>
        <p:nvSpPr>
          <p:cNvPr id="669" name="Google Shape;669;p54"/>
          <p:cNvSpPr txBox="1"/>
          <p:nvPr/>
        </p:nvSpPr>
        <p:spPr>
          <a:xfrm>
            <a:off x="65450" y="1078650"/>
            <a:ext cx="46419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Our current pipeline: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Input: Current and adjacent images where current is our target, adjacent images are contexts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Inverse depth estimation on Target image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Keypoint estimation on both target and context images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Pose estimation from target image to context images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Depth estimation from inverse depth map</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View Synthesis utilizing depth maps, estimated poses, and context images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Photometric Loss calculation</a:t>
            </a:r>
            <a:endParaRPr>
              <a:solidFill>
                <a:schemeClr val="dk1"/>
              </a:solidFill>
            </a:endParaRPr>
          </a:p>
        </p:txBody>
      </p:sp>
      <p:sp>
        <p:nvSpPr>
          <p:cNvPr id="670" name="Google Shape;670;p54"/>
          <p:cNvSpPr txBox="1"/>
          <p:nvPr/>
        </p:nvSpPr>
        <p:spPr>
          <a:xfrm>
            <a:off x="7953775" y="1712950"/>
            <a:ext cx="591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rPr>
              <a:t>X_{t-&gt;t+1}</a:t>
            </a:r>
            <a:endParaRPr sz="600">
              <a:solidFill>
                <a:schemeClr val="dk2"/>
              </a:solidFill>
            </a:endParaRPr>
          </a:p>
        </p:txBody>
      </p:sp>
      <p:sp>
        <p:nvSpPr>
          <p:cNvPr id="671" name="Google Shape;671;p54"/>
          <p:cNvSpPr txBox="1"/>
          <p:nvPr/>
        </p:nvSpPr>
        <p:spPr>
          <a:xfrm>
            <a:off x="7992475" y="2063138"/>
            <a:ext cx="5136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rPr>
              <a:t>X_{t-&gt;t-1}</a:t>
            </a:r>
            <a:endParaRPr sz="600">
              <a:solidFill>
                <a:schemeClr val="dk2"/>
              </a:solidFill>
            </a:endParaRPr>
          </a:p>
        </p:txBody>
      </p:sp>
      <p:sp>
        <p:nvSpPr>
          <p:cNvPr id="672" name="Google Shape;672;p54"/>
          <p:cNvSpPr txBox="1"/>
          <p:nvPr/>
        </p:nvSpPr>
        <p:spPr>
          <a:xfrm>
            <a:off x="6313150" y="2038763"/>
            <a:ext cx="55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lt1"/>
                </a:solidFill>
              </a:rPr>
              <a:t>KeypointNet</a:t>
            </a:r>
            <a:endParaRPr sz="500">
              <a:solidFill>
                <a:schemeClr val="lt1"/>
              </a:solidFill>
            </a:endParaRPr>
          </a:p>
        </p:txBody>
      </p:sp>
      <p:sp>
        <p:nvSpPr>
          <p:cNvPr id="673" name="Google Shape;673;p54"/>
          <p:cNvSpPr txBox="1"/>
          <p:nvPr/>
        </p:nvSpPr>
        <p:spPr>
          <a:xfrm>
            <a:off x="6557150" y="2520613"/>
            <a:ext cx="654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DepthNet</a:t>
            </a:r>
            <a:endParaRPr sz="600">
              <a:solidFill>
                <a:schemeClr val="lt1"/>
              </a:solidFill>
            </a:endParaRPr>
          </a:p>
        </p:txBody>
      </p:sp>
      <p:sp>
        <p:nvSpPr>
          <p:cNvPr id="674" name="Google Shape;674;p54"/>
          <p:cNvSpPr txBox="1"/>
          <p:nvPr/>
        </p:nvSpPr>
        <p:spPr>
          <a:xfrm>
            <a:off x="7121475" y="3216613"/>
            <a:ext cx="72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View Synthesis</a:t>
            </a:r>
            <a:endParaRPr sz="600">
              <a:solidFill>
                <a:schemeClr val="lt1"/>
              </a:solidFill>
            </a:endParaRPr>
          </a:p>
        </p:txBody>
      </p:sp>
      <p:sp>
        <p:nvSpPr>
          <p:cNvPr id="675" name="Google Shape;675;p54"/>
          <p:cNvSpPr txBox="1"/>
          <p:nvPr/>
        </p:nvSpPr>
        <p:spPr>
          <a:xfrm>
            <a:off x="7121475" y="2868600"/>
            <a:ext cx="72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View Synthesis</a:t>
            </a:r>
            <a:endParaRPr sz="600">
              <a:solidFill>
                <a:schemeClr val="lt1"/>
              </a:solidFill>
            </a:endParaRPr>
          </a:p>
        </p:txBody>
      </p:sp>
      <p:sp>
        <p:nvSpPr>
          <p:cNvPr id="676" name="Google Shape;676;p54"/>
          <p:cNvSpPr txBox="1"/>
          <p:nvPr/>
        </p:nvSpPr>
        <p:spPr>
          <a:xfrm>
            <a:off x="5298700" y="3037088"/>
            <a:ext cx="810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Photometric Loss</a:t>
            </a:r>
            <a:endParaRPr sz="600">
              <a:solidFill>
                <a:schemeClr val="lt1"/>
              </a:solidFill>
            </a:endParaRPr>
          </a:p>
        </p:txBody>
      </p:sp>
      <p:pic>
        <p:nvPicPr>
          <p:cNvPr id="677" name="Google Shape;677;p54"/>
          <p:cNvPicPr preferRelativeResize="0"/>
          <p:nvPr/>
        </p:nvPicPr>
        <p:blipFill>
          <a:blip r:embed="rId4">
            <a:alphaModFix/>
          </a:blip>
          <a:stretch>
            <a:fillRect/>
          </a:stretch>
        </p:blipFill>
        <p:spPr>
          <a:xfrm>
            <a:off x="5298700" y="2388199"/>
            <a:ext cx="654301" cy="197563"/>
          </a:xfrm>
          <a:prstGeom prst="rect">
            <a:avLst/>
          </a:prstGeom>
          <a:noFill/>
          <a:ln>
            <a:noFill/>
          </a:ln>
        </p:spPr>
      </p:pic>
      <p:pic>
        <p:nvPicPr>
          <p:cNvPr id="678" name="Google Shape;678;p54"/>
          <p:cNvPicPr preferRelativeResize="0"/>
          <p:nvPr/>
        </p:nvPicPr>
        <p:blipFill>
          <a:blip r:embed="rId5">
            <a:alphaModFix/>
          </a:blip>
          <a:stretch>
            <a:fillRect/>
          </a:stretch>
        </p:blipFill>
        <p:spPr>
          <a:xfrm>
            <a:off x="5298700" y="2022994"/>
            <a:ext cx="654301" cy="197553"/>
          </a:xfrm>
          <a:prstGeom prst="rect">
            <a:avLst/>
          </a:prstGeom>
          <a:noFill/>
          <a:ln>
            <a:noFill/>
          </a:ln>
        </p:spPr>
      </p:pic>
      <p:pic>
        <p:nvPicPr>
          <p:cNvPr id="679" name="Google Shape;679;p54"/>
          <p:cNvPicPr preferRelativeResize="0"/>
          <p:nvPr/>
        </p:nvPicPr>
        <p:blipFill>
          <a:blip r:embed="rId6">
            <a:alphaModFix/>
          </a:blip>
          <a:stretch>
            <a:fillRect/>
          </a:stretch>
        </p:blipFill>
        <p:spPr>
          <a:xfrm>
            <a:off x="5298700" y="1657788"/>
            <a:ext cx="654301" cy="197554"/>
          </a:xfrm>
          <a:prstGeom prst="rect">
            <a:avLst/>
          </a:prstGeom>
          <a:noFill/>
          <a:ln>
            <a:noFill/>
          </a:ln>
        </p:spPr>
      </p:pic>
      <p:sp>
        <p:nvSpPr>
          <p:cNvPr id="680" name="Google Shape;680;p54"/>
          <p:cNvSpPr txBox="1"/>
          <p:nvPr/>
        </p:nvSpPr>
        <p:spPr>
          <a:xfrm>
            <a:off x="7654575" y="1801488"/>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lt1"/>
                </a:solidFill>
              </a:rPr>
              <a:t>Pose Estimation</a:t>
            </a:r>
            <a:endParaRPr sz="400">
              <a:solidFill>
                <a:schemeClr val="lt1"/>
              </a:solidFill>
            </a:endParaRPr>
          </a:p>
        </p:txBody>
      </p:sp>
      <p:sp>
        <p:nvSpPr>
          <p:cNvPr id="681" name="Google Shape;681;p54"/>
          <p:cNvSpPr txBox="1"/>
          <p:nvPr/>
        </p:nvSpPr>
        <p:spPr>
          <a:xfrm>
            <a:off x="7654575" y="2080400"/>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lt1"/>
                </a:solidFill>
              </a:rPr>
              <a:t>Pose Estimation</a:t>
            </a:r>
            <a:endParaRPr sz="400">
              <a:solidFill>
                <a:schemeClr val="lt1"/>
              </a:solidFill>
            </a:endParaRPr>
          </a:p>
        </p:txBody>
      </p:sp>
      <p:sp>
        <p:nvSpPr>
          <p:cNvPr id="682" name="Google Shape;682;p54"/>
          <p:cNvSpPr txBox="1"/>
          <p:nvPr/>
        </p:nvSpPr>
        <p:spPr>
          <a:xfrm>
            <a:off x="6979250" y="1383338"/>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Descriptors</a:t>
            </a:r>
            <a:endParaRPr sz="400">
              <a:solidFill>
                <a:schemeClr val="dk2"/>
              </a:solidFill>
            </a:endParaRPr>
          </a:p>
        </p:txBody>
      </p:sp>
      <p:sp>
        <p:nvSpPr>
          <p:cNvPr id="683" name="Google Shape;683;p54"/>
          <p:cNvSpPr txBox="1"/>
          <p:nvPr/>
        </p:nvSpPr>
        <p:spPr>
          <a:xfrm>
            <a:off x="7121525" y="1470963"/>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Coordinates</a:t>
            </a:r>
            <a:endParaRPr sz="400">
              <a:solidFill>
                <a:schemeClr val="dk2"/>
              </a:solidFill>
            </a:endParaRPr>
          </a:p>
        </p:txBody>
      </p:sp>
      <p:sp>
        <p:nvSpPr>
          <p:cNvPr id="684" name="Google Shape;684;p54"/>
          <p:cNvSpPr txBox="1"/>
          <p:nvPr/>
        </p:nvSpPr>
        <p:spPr>
          <a:xfrm>
            <a:off x="7256475" y="1555188"/>
            <a:ext cx="4572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2"/>
                </a:solidFill>
              </a:rPr>
              <a:t>Scores</a:t>
            </a:r>
            <a:endParaRPr sz="400">
              <a:solidFill>
                <a:schemeClr val="dk2"/>
              </a:solidFill>
            </a:endParaRPr>
          </a:p>
        </p:txBody>
      </p:sp>
      <p:pic>
        <p:nvPicPr>
          <p:cNvPr id="685" name="Google Shape;685;p54"/>
          <p:cNvPicPr preferRelativeResize="0"/>
          <p:nvPr/>
        </p:nvPicPr>
        <p:blipFill>
          <a:blip r:embed="rId7">
            <a:alphaModFix/>
          </a:blip>
          <a:stretch>
            <a:fillRect/>
          </a:stretch>
        </p:blipFill>
        <p:spPr>
          <a:xfrm>
            <a:off x="7256479" y="2585061"/>
            <a:ext cx="513600" cy="155788"/>
          </a:xfrm>
          <a:prstGeom prst="rect">
            <a:avLst/>
          </a:prstGeom>
          <a:noFill/>
          <a:ln>
            <a:noFill/>
          </a:ln>
        </p:spPr>
      </p:pic>
      <p:sp>
        <p:nvSpPr>
          <p:cNvPr id="686" name="Google Shape;686;p54"/>
          <p:cNvSpPr txBox="1"/>
          <p:nvPr/>
        </p:nvSpPr>
        <p:spPr>
          <a:xfrm>
            <a:off x="7058150" y="3081063"/>
            <a:ext cx="45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87" name="Google Shape;687;p54"/>
          <p:cNvSpPr txBox="1"/>
          <p:nvPr/>
        </p:nvSpPr>
        <p:spPr>
          <a:xfrm>
            <a:off x="7058150" y="3451588"/>
            <a:ext cx="45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88" name="Google Shape;688;p54"/>
          <p:cNvSpPr txBox="1"/>
          <p:nvPr/>
        </p:nvSpPr>
        <p:spPr>
          <a:xfrm>
            <a:off x="5423350" y="1455663"/>
            <a:ext cx="405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89" name="Google Shape;689;p54"/>
          <p:cNvSpPr txBox="1"/>
          <p:nvPr/>
        </p:nvSpPr>
        <p:spPr>
          <a:xfrm>
            <a:off x="5423350" y="1816938"/>
            <a:ext cx="513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I_{t+1}</a:t>
            </a:r>
            <a:endParaRPr sz="600">
              <a:solidFill>
                <a:schemeClr val="lt1"/>
              </a:solidFill>
            </a:endParaRPr>
          </a:p>
        </p:txBody>
      </p:sp>
      <p:sp>
        <p:nvSpPr>
          <p:cNvPr id="690" name="Google Shape;690;p54"/>
          <p:cNvSpPr txBox="1"/>
          <p:nvPr/>
        </p:nvSpPr>
        <p:spPr>
          <a:xfrm>
            <a:off x="5423350" y="2180100"/>
            <a:ext cx="513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I_{t}</a:t>
            </a:r>
            <a:endParaRPr sz="6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KP3D Baseline</a:t>
            </a:r>
            <a:endParaRPr/>
          </a:p>
        </p:txBody>
      </p:sp>
      <p:sp>
        <p:nvSpPr>
          <p:cNvPr id="696" name="Google Shape;696;p55"/>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97" name="Google Shape;697;p55"/>
          <p:cNvSpPr txBox="1"/>
          <p:nvPr/>
        </p:nvSpPr>
        <p:spPr>
          <a:xfrm>
            <a:off x="668425" y="1492625"/>
            <a:ext cx="3504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Training Curves</a:t>
            </a:r>
            <a:endParaRPr>
              <a:solidFill>
                <a:schemeClr val="dk1"/>
              </a:solidFill>
            </a:endParaRPr>
          </a:p>
        </p:txBody>
      </p:sp>
      <p:pic>
        <p:nvPicPr>
          <p:cNvPr id="698" name="Google Shape;698;p55"/>
          <p:cNvPicPr preferRelativeResize="0"/>
          <p:nvPr/>
        </p:nvPicPr>
        <p:blipFill>
          <a:blip r:embed="rId3">
            <a:alphaModFix/>
          </a:blip>
          <a:stretch>
            <a:fillRect/>
          </a:stretch>
        </p:blipFill>
        <p:spPr>
          <a:xfrm>
            <a:off x="1709825" y="1961775"/>
            <a:ext cx="1864600" cy="1243050"/>
          </a:xfrm>
          <a:prstGeom prst="rect">
            <a:avLst/>
          </a:prstGeom>
          <a:noFill/>
          <a:ln>
            <a:noFill/>
          </a:ln>
        </p:spPr>
      </p:pic>
      <p:pic>
        <p:nvPicPr>
          <p:cNvPr id="699" name="Google Shape;699;p55"/>
          <p:cNvPicPr preferRelativeResize="0"/>
          <p:nvPr/>
        </p:nvPicPr>
        <p:blipFill>
          <a:blip r:embed="rId4">
            <a:alphaModFix/>
          </a:blip>
          <a:stretch>
            <a:fillRect/>
          </a:stretch>
        </p:blipFill>
        <p:spPr>
          <a:xfrm>
            <a:off x="5902675" y="2000074"/>
            <a:ext cx="1864600" cy="1243102"/>
          </a:xfrm>
          <a:prstGeom prst="rect">
            <a:avLst/>
          </a:prstGeom>
          <a:noFill/>
          <a:ln>
            <a:noFill/>
          </a:ln>
        </p:spPr>
      </p:pic>
      <p:pic>
        <p:nvPicPr>
          <p:cNvPr id="700" name="Google Shape;700;p55"/>
          <p:cNvPicPr preferRelativeResize="0"/>
          <p:nvPr/>
        </p:nvPicPr>
        <p:blipFill>
          <a:blip r:embed="rId5">
            <a:alphaModFix/>
          </a:blip>
          <a:stretch>
            <a:fillRect/>
          </a:stretch>
        </p:blipFill>
        <p:spPr>
          <a:xfrm>
            <a:off x="365875" y="3432230"/>
            <a:ext cx="2055014" cy="1366290"/>
          </a:xfrm>
          <a:prstGeom prst="rect">
            <a:avLst/>
          </a:prstGeom>
          <a:noFill/>
          <a:ln>
            <a:noFill/>
          </a:ln>
        </p:spPr>
      </p:pic>
      <p:pic>
        <p:nvPicPr>
          <p:cNvPr id="701" name="Google Shape;701;p55"/>
          <p:cNvPicPr preferRelativeResize="0"/>
          <p:nvPr/>
        </p:nvPicPr>
        <p:blipFill>
          <a:blip r:embed="rId6">
            <a:alphaModFix/>
          </a:blip>
          <a:stretch>
            <a:fillRect/>
          </a:stretch>
        </p:blipFill>
        <p:spPr>
          <a:xfrm>
            <a:off x="2597353" y="3432230"/>
            <a:ext cx="2055018" cy="1366295"/>
          </a:xfrm>
          <a:prstGeom prst="rect">
            <a:avLst/>
          </a:prstGeom>
          <a:noFill/>
          <a:ln>
            <a:noFill/>
          </a:ln>
        </p:spPr>
      </p:pic>
      <p:pic>
        <p:nvPicPr>
          <p:cNvPr id="702" name="Google Shape;702;p55"/>
          <p:cNvPicPr preferRelativeResize="0"/>
          <p:nvPr/>
        </p:nvPicPr>
        <p:blipFill>
          <a:blip r:embed="rId7">
            <a:alphaModFix/>
          </a:blip>
          <a:stretch>
            <a:fillRect/>
          </a:stretch>
        </p:blipFill>
        <p:spPr>
          <a:xfrm>
            <a:off x="4828832" y="3409125"/>
            <a:ext cx="2055018" cy="1366272"/>
          </a:xfrm>
          <a:prstGeom prst="rect">
            <a:avLst/>
          </a:prstGeom>
          <a:noFill/>
          <a:ln>
            <a:noFill/>
          </a:ln>
        </p:spPr>
      </p:pic>
      <p:pic>
        <p:nvPicPr>
          <p:cNvPr id="703" name="Google Shape;703;p55"/>
          <p:cNvPicPr preferRelativeResize="0"/>
          <p:nvPr/>
        </p:nvPicPr>
        <p:blipFill>
          <a:blip r:embed="rId8">
            <a:alphaModFix/>
          </a:blip>
          <a:stretch>
            <a:fillRect/>
          </a:stretch>
        </p:blipFill>
        <p:spPr>
          <a:xfrm>
            <a:off x="7060301" y="3409125"/>
            <a:ext cx="1910585" cy="1366300"/>
          </a:xfrm>
          <a:prstGeom prst="rect">
            <a:avLst/>
          </a:prstGeom>
          <a:noFill/>
          <a:ln>
            <a:noFill/>
          </a:ln>
        </p:spPr>
      </p:pic>
      <p:sp>
        <p:nvSpPr>
          <p:cNvPr id="704" name="Google Shape;704;p55"/>
          <p:cNvSpPr txBox="1"/>
          <p:nvPr/>
        </p:nvSpPr>
        <p:spPr>
          <a:xfrm>
            <a:off x="4444500" y="1433925"/>
            <a:ext cx="3504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Validation</a:t>
            </a:r>
            <a:r>
              <a:rPr lang="en">
                <a:solidFill>
                  <a:schemeClr val="dk1"/>
                </a:solidFill>
              </a:rPr>
              <a:t> Curves</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8" name="Shape 708"/>
        <p:cNvGrpSpPr/>
        <p:nvPr/>
      </p:nvGrpSpPr>
      <p:grpSpPr>
        <a:xfrm>
          <a:off x="0" y="0"/>
          <a:ext cx="0" cy="0"/>
          <a:chOff x="0" y="0"/>
          <a:chExt cx="0" cy="0"/>
        </a:xfrm>
      </p:grpSpPr>
      <p:sp>
        <p:nvSpPr>
          <p:cNvPr id="709" name="Google Shape;70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KP3D Baseline</a:t>
            </a:r>
            <a:endParaRPr/>
          </a:p>
        </p:txBody>
      </p:sp>
      <p:sp>
        <p:nvSpPr>
          <p:cNvPr id="710" name="Google Shape;710;p56"/>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711" name="Google Shape;711;p56"/>
          <p:cNvSpPr txBox="1"/>
          <p:nvPr/>
        </p:nvSpPr>
        <p:spPr>
          <a:xfrm>
            <a:off x="365875" y="1118775"/>
            <a:ext cx="8466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Example visualizations</a:t>
            </a:r>
            <a:endParaRPr>
              <a:solidFill>
                <a:schemeClr val="dk1"/>
              </a:solidFill>
            </a:endParaRPr>
          </a:p>
        </p:txBody>
      </p:sp>
      <p:pic>
        <p:nvPicPr>
          <p:cNvPr id="712" name="Google Shape;712;p56"/>
          <p:cNvPicPr preferRelativeResize="0"/>
          <p:nvPr/>
        </p:nvPicPr>
        <p:blipFill>
          <a:blip r:embed="rId3">
            <a:alphaModFix/>
          </a:blip>
          <a:stretch>
            <a:fillRect/>
          </a:stretch>
        </p:blipFill>
        <p:spPr>
          <a:xfrm>
            <a:off x="698700" y="2219734"/>
            <a:ext cx="2378501" cy="718125"/>
          </a:xfrm>
          <a:prstGeom prst="rect">
            <a:avLst/>
          </a:prstGeom>
          <a:noFill/>
          <a:ln>
            <a:noFill/>
          </a:ln>
        </p:spPr>
      </p:pic>
      <p:pic>
        <p:nvPicPr>
          <p:cNvPr id="713" name="Google Shape;713;p56"/>
          <p:cNvPicPr preferRelativeResize="0"/>
          <p:nvPr/>
        </p:nvPicPr>
        <p:blipFill>
          <a:blip r:embed="rId4">
            <a:alphaModFix/>
          </a:blip>
          <a:stretch>
            <a:fillRect/>
          </a:stretch>
        </p:blipFill>
        <p:spPr>
          <a:xfrm>
            <a:off x="698700" y="3110176"/>
            <a:ext cx="2378505" cy="718125"/>
          </a:xfrm>
          <a:prstGeom prst="rect">
            <a:avLst/>
          </a:prstGeom>
          <a:noFill/>
          <a:ln>
            <a:noFill/>
          </a:ln>
        </p:spPr>
      </p:pic>
      <p:pic>
        <p:nvPicPr>
          <p:cNvPr id="714" name="Google Shape;714;p56"/>
          <p:cNvPicPr preferRelativeResize="0"/>
          <p:nvPr/>
        </p:nvPicPr>
        <p:blipFill>
          <a:blip r:embed="rId5">
            <a:alphaModFix/>
          </a:blip>
          <a:stretch>
            <a:fillRect/>
          </a:stretch>
        </p:blipFill>
        <p:spPr>
          <a:xfrm>
            <a:off x="698712" y="4000625"/>
            <a:ext cx="2378470" cy="718125"/>
          </a:xfrm>
          <a:prstGeom prst="rect">
            <a:avLst/>
          </a:prstGeom>
          <a:noFill/>
          <a:ln>
            <a:noFill/>
          </a:ln>
        </p:spPr>
      </p:pic>
      <p:sp>
        <p:nvSpPr>
          <p:cNvPr id="715" name="Google Shape;715;p56"/>
          <p:cNvSpPr txBox="1"/>
          <p:nvPr/>
        </p:nvSpPr>
        <p:spPr>
          <a:xfrm>
            <a:off x="175900" y="2455650"/>
            <a:ext cx="4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t-1</a:t>
            </a:r>
            <a:endParaRPr>
              <a:solidFill>
                <a:schemeClr val="dk1"/>
              </a:solidFill>
            </a:endParaRPr>
          </a:p>
        </p:txBody>
      </p:sp>
      <p:sp>
        <p:nvSpPr>
          <p:cNvPr id="716" name="Google Shape;716;p56"/>
          <p:cNvSpPr txBox="1"/>
          <p:nvPr/>
        </p:nvSpPr>
        <p:spPr>
          <a:xfrm>
            <a:off x="260350" y="3269150"/>
            <a:ext cx="35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a:t>
            </a:r>
            <a:endParaRPr>
              <a:solidFill>
                <a:schemeClr val="dk1"/>
              </a:solidFill>
            </a:endParaRPr>
          </a:p>
        </p:txBody>
      </p:sp>
      <p:sp>
        <p:nvSpPr>
          <p:cNvPr id="717" name="Google Shape;717;p56"/>
          <p:cNvSpPr txBox="1"/>
          <p:nvPr/>
        </p:nvSpPr>
        <p:spPr>
          <a:xfrm>
            <a:off x="175925" y="4159600"/>
            <a:ext cx="4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t+1</a:t>
            </a:r>
            <a:endParaRPr>
              <a:solidFill>
                <a:schemeClr val="dk1"/>
              </a:solidFill>
            </a:endParaRPr>
          </a:p>
        </p:txBody>
      </p:sp>
      <p:pic>
        <p:nvPicPr>
          <p:cNvPr id="718" name="Google Shape;718;p56"/>
          <p:cNvPicPr preferRelativeResize="0"/>
          <p:nvPr/>
        </p:nvPicPr>
        <p:blipFill>
          <a:blip r:embed="rId6">
            <a:alphaModFix/>
          </a:blip>
          <a:stretch>
            <a:fillRect/>
          </a:stretch>
        </p:blipFill>
        <p:spPr>
          <a:xfrm>
            <a:off x="3402825" y="3090762"/>
            <a:ext cx="2495440" cy="756950"/>
          </a:xfrm>
          <a:prstGeom prst="rect">
            <a:avLst/>
          </a:prstGeom>
          <a:noFill/>
          <a:ln>
            <a:noFill/>
          </a:ln>
        </p:spPr>
      </p:pic>
      <p:pic>
        <p:nvPicPr>
          <p:cNvPr id="719" name="Google Shape;719;p56"/>
          <p:cNvPicPr preferRelativeResize="0"/>
          <p:nvPr/>
        </p:nvPicPr>
        <p:blipFill>
          <a:blip r:embed="rId7">
            <a:alphaModFix/>
          </a:blip>
          <a:stretch>
            <a:fillRect/>
          </a:stretch>
        </p:blipFill>
        <p:spPr>
          <a:xfrm>
            <a:off x="4063600" y="2219724"/>
            <a:ext cx="4768699" cy="718125"/>
          </a:xfrm>
          <a:prstGeom prst="rect">
            <a:avLst/>
          </a:prstGeom>
          <a:noFill/>
          <a:ln>
            <a:noFill/>
          </a:ln>
        </p:spPr>
      </p:pic>
      <p:pic>
        <p:nvPicPr>
          <p:cNvPr id="720" name="Google Shape;720;p56"/>
          <p:cNvPicPr preferRelativeResize="0"/>
          <p:nvPr/>
        </p:nvPicPr>
        <p:blipFill>
          <a:blip r:embed="rId8">
            <a:alphaModFix/>
          </a:blip>
          <a:stretch>
            <a:fillRect/>
          </a:stretch>
        </p:blipFill>
        <p:spPr>
          <a:xfrm>
            <a:off x="4063574" y="4000637"/>
            <a:ext cx="4768755" cy="718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4" name="Shape 724"/>
        <p:cNvGrpSpPr/>
        <p:nvPr/>
      </p:nvGrpSpPr>
      <p:grpSpPr>
        <a:xfrm>
          <a:off x="0" y="0"/>
          <a:ext cx="0" cy="0"/>
          <a:chOff x="0" y="0"/>
          <a:chExt cx="0" cy="0"/>
        </a:xfrm>
      </p:grpSpPr>
      <p:sp>
        <p:nvSpPr>
          <p:cNvPr id="725" name="Google Shape;725;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Future Work</a:t>
            </a:r>
            <a:endParaRPr/>
          </a:p>
        </p:txBody>
      </p:sp>
      <p:sp>
        <p:nvSpPr>
          <p:cNvPr id="726" name="Google Shape;726;p57"/>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727" name="Google Shape;727;p57"/>
          <p:cNvSpPr txBox="1"/>
          <p:nvPr/>
        </p:nvSpPr>
        <p:spPr>
          <a:xfrm>
            <a:off x="321150" y="1118750"/>
            <a:ext cx="8501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Debug the network to be sure 100% everything is correct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Additional visualizations for instance trajectory over time and warped images with estimated pose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Additional evaluation metrics in addition to calculated training and depth losses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For example: Pose &amp; Depth accuracy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Training KP2D with MonoDepth2 together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Will implement Keypoint Loss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Training on an indoor dataset to show applicability in various conditions such as camera motion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Camera in KITTI is almost stay still</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We may work on additional tasks as well, we will discuss :)</a:t>
            </a:r>
            <a:endParaRPr>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1" name="Shape 731"/>
        <p:cNvGrpSpPr/>
        <p:nvPr/>
      </p:nvGrpSpPr>
      <p:grpSpPr>
        <a:xfrm>
          <a:off x="0" y="0"/>
          <a:ext cx="0" cy="0"/>
          <a:chOff x="0" y="0"/>
          <a:chExt cx="0" cy="0"/>
        </a:xfrm>
      </p:grpSpPr>
      <p:sp>
        <p:nvSpPr>
          <p:cNvPr id="732" name="Google Shape;732;p58"/>
          <p:cNvSpPr txBox="1"/>
          <p:nvPr>
            <p:ph type="title"/>
          </p:nvPr>
        </p:nvSpPr>
        <p:spPr>
          <a:xfrm>
            <a:off x="311700" y="25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Problem Statement</a:t>
            </a:r>
            <a:endParaRPr/>
          </a:p>
        </p:txBody>
      </p:sp>
      <p:sp>
        <p:nvSpPr>
          <p:cNvPr id="733" name="Google Shape;733;p58"/>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734" name="Google Shape;734;p58"/>
          <p:cNvSpPr txBox="1"/>
          <p:nvPr/>
        </p:nvSpPr>
        <p:spPr>
          <a:xfrm>
            <a:off x="311700" y="827750"/>
            <a:ext cx="7716000" cy="3966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en" sz="1800">
                <a:solidFill>
                  <a:schemeClr val="dk1"/>
                </a:solidFill>
              </a:rPr>
              <a:t>Problem</a:t>
            </a:r>
            <a:r>
              <a:rPr lang="en" sz="1800">
                <a:solidFill>
                  <a:schemeClr val="dk1"/>
                </a:solidFill>
              </a:rPr>
              <a:t>: Robust depth map and pose estimation using keypoints in self-supervised training</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Solutions:</a:t>
            </a:r>
            <a:r>
              <a:rPr lang="en" sz="1800">
                <a:solidFill>
                  <a:schemeClr val="dk1"/>
                </a:solidFill>
              </a:rPr>
              <a:t>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MonoDepth2</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 sz="1800">
                <a:solidFill>
                  <a:schemeClr val="dk1"/>
                </a:solidFill>
              </a:rPr>
              <a:t>Drawback: Pose Network does not work well in various scenes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KP2D</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 sz="1800">
                <a:solidFill>
                  <a:schemeClr val="dk1"/>
                </a:solidFill>
              </a:rPr>
              <a:t>Drawback: Only using Homography Augmentations for 2D Warping</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KP3D </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 sz="1800">
                <a:solidFill>
                  <a:schemeClr val="dk1"/>
                </a:solidFill>
              </a:rPr>
              <a:t>Drawback: Does not use sparse triangulation for depth loss</a:t>
            </a:r>
            <a:endParaRPr sz="1800">
              <a:solidFill>
                <a:schemeClr val="dk1"/>
              </a:solidFill>
            </a:endParaRPr>
          </a:p>
          <a:p>
            <a:pPr indent="0" lvl="0" marL="1371600" rtl="0" algn="l">
              <a:lnSpc>
                <a:spcPct val="115000"/>
              </a:lnSpc>
              <a:spcBef>
                <a:spcPts val="0"/>
              </a:spcBef>
              <a:spcAft>
                <a:spcPts val="0"/>
              </a:spcAft>
              <a:buNone/>
            </a:pPr>
            <a:r>
              <a:t/>
            </a:r>
            <a:endParaRPr sz="1800">
              <a:solidFill>
                <a:schemeClr val="dk1"/>
              </a:solidFill>
            </a:endParaRPr>
          </a:p>
        </p:txBody>
      </p:sp>
      <p:sp>
        <p:nvSpPr>
          <p:cNvPr id="735" name="Google Shape;735;p58"/>
          <p:cNvSpPr txBox="1"/>
          <p:nvPr/>
        </p:nvSpPr>
        <p:spPr>
          <a:xfrm>
            <a:off x="311700" y="1017725"/>
            <a:ext cx="7716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chemeClr val="dk1"/>
              </a:solidFill>
            </a:endParaRPr>
          </a:p>
        </p:txBody>
      </p:sp>
      <p:sp>
        <p:nvSpPr>
          <p:cNvPr id="736" name="Google Shape;736;p58"/>
          <p:cNvSpPr txBox="1"/>
          <p:nvPr/>
        </p:nvSpPr>
        <p:spPr>
          <a:xfrm>
            <a:off x="311700" y="1017725"/>
            <a:ext cx="7716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0" name="Shape 740"/>
        <p:cNvGrpSpPr/>
        <p:nvPr/>
      </p:nvGrpSpPr>
      <p:grpSpPr>
        <a:xfrm>
          <a:off x="0" y="0"/>
          <a:ext cx="0" cy="0"/>
          <a:chOff x="0" y="0"/>
          <a:chExt cx="0" cy="0"/>
        </a:xfrm>
      </p:grpSpPr>
      <p:sp>
        <p:nvSpPr>
          <p:cNvPr id="741" name="Google Shape;74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Setting up the Model</a:t>
            </a:r>
            <a:endParaRPr/>
          </a:p>
        </p:txBody>
      </p:sp>
      <p:sp>
        <p:nvSpPr>
          <p:cNvPr id="742" name="Google Shape;742;p59"/>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743" name="Google Shape;743;p59"/>
          <p:cNvSpPr txBox="1"/>
          <p:nvPr/>
        </p:nvSpPr>
        <p:spPr>
          <a:xfrm>
            <a:off x="311700" y="1017725"/>
            <a:ext cx="7716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chemeClr val="dk1"/>
              </a:solidFill>
            </a:endParaRPr>
          </a:p>
        </p:txBody>
      </p:sp>
      <p:grpSp>
        <p:nvGrpSpPr>
          <p:cNvPr id="744" name="Google Shape;744;p59"/>
          <p:cNvGrpSpPr/>
          <p:nvPr/>
        </p:nvGrpSpPr>
        <p:grpSpPr>
          <a:xfrm>
            <a:off x="508875" y="1103813"/>
            <a:ext cx="6877706" cy="3619638"/>
            <a:chOff x="508875" y="1103813"/>
            <a:chExt cx="6877706" cy="3619638"/>
          </a:xfrm>
        </p:grpSpPr>
        <p:pic>
          <p:nvPicPr>
            <p:cNvPr id="745" name="Google Shape;745;p59"/>
            <p:cNvPicPr preferRelativeResize="0"/>
            <p:nvPr/>
          </p:nvPicPr>
          <p:blipFill>
            <a:blip r:embed="rId3">
              <a:alphaModFix/>
            </a:blip>
            <a:stretch>
              <a:fillRect/>
            </a:stretch>
          </p:blipFill>
          <p:spPr>
            <a:xfrm>
              <a:off x="3378625" y="1103813"/>
              <a:ext cx="4007956" cy="2403475"/>
            </a:xfrm>
            <a:prstGeom prst="rect">
              <a:avLst/>
            </a:prstGeom>
            <a:noFill/>
            <a:ln>
              <a:noFill/>
            </a:ln>
          </p:spPr>
        </p:pic>
        <p:sp>
          <p:nvSpPr>
            <p:cNvPr id="746" name="Google Shape;746;p59"/>
            <p:cNvSpPr/>
            <p:nvPr/>
          </p:nvSpPr>
          <p:spPr>
            <a:xfrm>
              <a:off x="1265525" y="3765550"/>
              <a:ext cx="1716000" cy="95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MonoDepth2 based</a:t>
              </a:r>
              <a:endParaRPr sz="1200">
                <a:solidFill>
                  <a:schemeClr val="dk1"/>
                </a:solidFill>
              </a:endParaRPr>
            </a:p>
          </p:txBody>
        </p:sp>
        <p:cxnSp>
          <p:nvCxnSpPr>
            <p:cNvPr id="747" name="Google Shape;747;p59"/>
            <p:cNvCxnSpPr>
              <a:endCxn id="746" idx="7"/>
            </p:cNvCxnSpPr>
            <p:nvPr/>
          </p:nvCxnSpPr>
          <p:spPr>
            <a:xfrm flipH="1">
              <a:off x="2730223" y="3128231"/>
              <a:ext cx="1235700" cy="777600"/>
            </a:xfrm>
            <a:prstGeom prst="straightConnector1">
              <a:avLst/>
            </a:prstGeom>
            <a:noFill/>
            <a:ln cap="flat" cmpd="sng" w="9525">
              <a:solidFill>
                <a:srgbClr val="0000FF"/>
              </a:solidFill>
              <a:prstDash val="solid"/>
              <a:round/>
              <a:headEnd len="med" w="med" type="none"/>
              <a:tailEnd len="med" w="med" type="triangle"/>
            </a:ln>
          </p:spPr>
        </p:cxnSp>
        <p:sp>
          <p:nvSpPr>
            <p:cNvPr id="748" name="Google Shape;748;p59"/>
            <p:cNvSpPr/>
            <p:nvPr/>
          </p:nvSpPr>
          <p:spPr>
            <a:xfrm>
              <a:off x="508875" y="1279925"/>
              <a:ext cx="1716000" cy="95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KP2D based</a:t>
              </a:r>
              <a:endParaRPr sz="1200">
                <a:solidFill>
                  <a:schemeClr val="dk1"/>
                </a:solidFill>
              </a:endParaRPr>
            </a:p>
          </p:txBody>
        </p:sp>
        <p:cxnSp>
          <p:nvCxnSpPr>
            <p:cNvPr id="749" name="Google Shape;749;p59"/>
            <p:cNvCxnSpPr/>
            <p:nvPr/>
          </p:nvCxnSpPr>
          <p:spPr>
            <a:xfrm rot="10800000">
              <a:off x="2028725" y="1763000"/>
              <a:ext cx="2561100" cy="349200"/>
            </a:xfrm>
            <a:prstGeom prst="straightConnector1">
              <a:avLst/>
            </a:prstGeom>
            <a:noFill/>
            <a:ln cap="flat" cmpd="sng" w="9525">
              <a:solidFill>
                <a:srgbClr val="0000FF"/>
              </a:solidFill>
              <a:prstDash val="solid"/>
              <a:round/>
              <a:headEnd len="med" w="med" type="none"/>
              <a:tailEnd len="med" w="med" type="triangle"/>
            </a:ln>
          </p:spPr>
        </p:cxnSp>
        <p:sp>
          <p:nvSpPr>
            <p:cNvPr id="750" name="Google Shape;750;p59"/>
            <p:cNvSpPr/>
            <p:nvPr/>
          </p:nvSpPr>
          <p:spPr>
            <a:xfrm>
              <a:off x="5001550" y="3642575"/>
              <a:ext cx="1716000" cy="95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Build a KP3D based network</a:t>
              </a:r>
              <a:endParaRPr sz="1200">
                <a:solidFill>
                  <a:schemeClr val="dk1"/>
                </a:solidFill>
              </a:endParaRPr>
            </a:p>
          </p:txBody>
        </p:sp>
      </p:grpSp>
      <p:cxnSp>
        <p:nvCxnSpPr>
          <p:cNvPr id="751" name="Google Shape;751;p59"/>
          <p:cNvCxnSpPr/>
          <p:nvPr/>
        </p:nvCxnSpPr>
        <p:spPr>
          <a:xfrm flipH="1">
            <a:off x="2875575" y="2997450"/>
            <a:ext cx="1916100" cy="1060800"/>
          </a:xfrm>
          <a:prstGeom prst="straightConnector1">
            <a:avLst/>
          </a:prstGeom>
          <a:noFill/>
          <a:ln cap="flat" cmpd="sng" w="9525">
            <a:solidFill>
              <a:srgbClr val="0000FF"/>
            </a:solidFill>
            <a:prstDash val="solid"/>
            <a:round/>
            <a:headEnd len="med" w="med" type="none"/>
            <a:tailEnd len="med" w="med" type="triangle"/>
          </a:ln>
        </p:spPr>
      </p:cxnSp>
      <p:sp>
        <p:nvSpPr>
          <p:cNvPr id="752" name="Google Shape;752;p59"/>
          <p:cNvSpPr/>
          <p:nvPr/>
        </p:nvSpPr>
        <p:spPr>
          <a:xfrm>
            <a:off x="669150" y="2277975"/>
            <a:ext cx="1237800" cy="825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3D warping for Keypoint Detection with estimated depth map</a:t>
            </a:r>
            <a:endParaRPr sz="1100"/>
          </a:p>
        </p:txBody>
      </p:sp>
      <p:sp>
        <p:nvSpPr>
          <p:cNvPr id="753" name="Google Shape;753;p59"/>
          <p:cNvSpPr/>
          <p:nvPr/>
        </p:nvSpPr>
        <p:spPr>
          <a:xfrm>
            <a:off x="7651225" y="2416125"/>
            <a:ext cx="1105200" cy="774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Sparse depth triangulation for depth reconstruction loss</a:t>
            </a:r>
            <a:endParaRPr sz="1000"/>
          </a:p>
        </p:txBody>
      </p:sp>
      <p:cxnSp>
        <p:nvCxnSpPr>
          <p:cNvPr id="754" name="Google Shape;754;p59"/>
          <p:cNvCxnSpPr/>
          <p:nvPr/>
        </p:nvCxnSpPr>
        <p:spPr>
          <a:xfrm flipH="1">
            <a:off x="1829250" y="2160125"/>
            <a:ext cx="2779500" cy="411600"/>
          </a:xfrm>
          <a:prstGeom prst="straightConnector1">
            <a:avLst/>
          </a:prstGeom>
          <a:noFill/>
          <a:ln cap="flat" cmpd="sng" w="9525">
            <a:solidFill>
              <a:srgbClr val="0000FF"/>
            </a:solidFill>
            <a:prstDash val="solid"/>
            <a:round/>
            <a:headEnd len="med" w="med" type="none"/>
            <a:tailEnd len="med" w="med" type="triangle"/>
          </a:ln>
        </p:spPr>
      </p:cxnSp>
      <p:sp>
        <p:nvSpPr>
          <p:cNvPr id="755" name="Google Shape;755;p59"/>
          <p:cNvSpPr/>
          <p:nvPr/>
        </p:nvSpPr>
        <p:spPr>
          <a:xfrm>
            <a:off x="690000" y="3140550"/>
            <a:ext cx="1196100" cy="774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Joint Optimization of Depth Map and Keypoints</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9" name="Shape 759"/>
        <p:cNvGrpSpPr/>
        <p:nvPr/>
      </p:nvGrpSpPr>
      <p:grpSpPr>
        <a:xfrm>
          <a:off x="0" y="0"/>
          <a:ext cx="0" cy="0"/>
          <a:chOff x="0" y="0"/>
          <a:chExt cx="0" cy="0"/>
        </a:xfrm>
      </p:grpSpPr>
      <p:sp>
        <p:nvSpPr>
          <p:cNvPr id="760" name="Google Shape;760;p60"/>
          <p:cNvSpPr/>
          <p:nvPr/>
        </p:nvSpPr>
        <p:spPr>
          <a:xfrm>
            <a:off x="3971100" y="1388800"/>
            <a:ext cx="4861200" cy="30708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0"/>
          <p:cNvSpPr/>
          <p:nvPr/>
        </p:nvSpPr>
        <p:spPr>
          <a:xfrm>
            <a:off x="2328175" y="1388800"/>
            <a:ext cx="1566000" cy="30708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Related Work</a:t>
            </a:r>
            <a:endParaRPr/>
          </a:p>
        </p:txBody>
      </p:sp>
      <p:sp>
        <p:nvSpPr>
          <p:cNvPr id="763" name="Google Shape;763;p60"/>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764" name="Google Shape;764;p60"/>
          <p:cNvSpPr txBox="1"/>
          <p:nvPr/>
        </p:nvSpPr>
        <p:spPr>
          <a:xfrm>
            <a:off x="311700" y="1017725"/>
            <a:ext cx="77160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Related Work and existing Solutions</a:t>
            </a:r>
            <a:endParaRPr/>
          </a:p>
        </p:txBody>
      </p:sp>
      <p:sp>
        <p:nvSpPr>
          <p:cNvPr id="765" name="Google Shape;765;p60"/>
          <p:cNvSpPr/>
          <p:nvPr/>
        </p:nvSpPr>
        <p:spPr>
          <a:xfrm>
            <a:off x="439550" y="2493975"/>
            <a:ext cx="1811700" cy="87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Task: Keypoint Matching </a:t>
            </a:r>
            <a:endParaRPr/>
          </a:p>
        </p:txBody>
      </p:sp>
      <p:sp>
        <p:nvSpPr>
          <p:cNvPr id="766" name="Google Shape;766;p60"/>
          <p:cNvSpPr/>
          <p:nvPr/>
        </p:nvSpPr>
        <p:spPr>
          <a:xfrm>
            <a:off x="2478625" y="1509225"/>
            <a:ext cx="1265100" cy="116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StereoBM based on Epipolar Geometry</a:t>
            </a:r>
            <a:endParaRPr baseline="30000" sz="1000"/>
          </a:p>
        </p:txBody>
      </p:sp>
      <p:sp>
        <p:nvSpPr>
          <p:cNvPr id="767" name="Google Shape;767;p60"/>
          <p:cNvSpPr/>
          <p:nvPr/>
        </p:nvSpPr>
        <p:spPr>
          <a:xfrm>
            <a:off x="4113950" y="1977125"/>
            <a:ext cx="1716000" cy="87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MonoDepth2</a:t>
            </a:r>
            <a:endParaRPr/>
          </a:p>
        </p:txBody>
      </p:sp>
      <p:sp>
        <p:nvSpPr>
          <p:cNvPr id="768" name="Google Shape;768;p60"/>
          <p:cNvSpPr/>
          <p:nvPr/>
        </p:nvSpPr>
        <p:spPr>
          <a:xfrm>
            <a:off x="439550" y="1388800"/>
            <a:ext cx="1811700" cy="87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Task: Depth Estimation </a:t>
            </a:r>
            <a:endParaRPr/>
          </a:p>
        </p:txBody>
      </p:sp>
      <p:sp>
        <p:nvSpPr>
          <p:cNvPr id="769" name="Google Shape;769;p60"/>
          <p:cNvSpPr/>
          <p:nvPr/>
        </p:nvSpPr>
        <p:spPr>
          <a:xfrm>
            <a:off x="439550" y="3599150"/>
            <a:ext cx="1811700" cy="87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Task: Ego-Motion Estimation </a:t>
            </a:r>
            <a:endParaRPr/>
          </a:p>
        </p:txBody>
      </p:sp>
      <p:sp>
        <p:nvSpPr>
          <p:cNvPr id="770" name="Google Shape;770;p60"/>
          <p:cNvSpPr/>
          <p:nvPr/>
        </p:nvSpPr>
        <p:spPr>
          <a:xfrm>
            <a:off x="5073250" y="2997350"/>
            <a:ext cx="1716000" cy="87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KeyPoint2D</a:t>
            </a:r>
            <a:endParaRPr/>
          </a:p>
        </p:txBody>
      </p:sp>
      <p:sp>
        <p:nvSpPr>
          <p:cNvPr id="771" name="Google Shape;771;p60"/>
          <p:cNvSpPr/>
          <p:nvPr/>
        </p:nvSpPr>
        <p:spPr>
          <a:xfrm>
            <a:off x="6973450" y="2997350"/>
            <a:ext cx="1716000" cy="87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KeyPoint3D</a:t>
            </a:r>
            <a:endParaRPr/>
          </a:p>
        </p:txBody>
      </p:sp>
      <p:sp>
        <p:nvSpPr>
          <p:cNvPr id="772" name="Google Shape;772;p60"/>
          <p:cNvSpPr txBox="1"/>
          <p:nvPr/>
        </p:nvSpPr>
        <p:spPr>
          <a:xfrm>
            <a:off x="2328175" y="4473050"/>
            <a:ext cx="156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Non-Learning</a:t>
            </a:r>
            <a:endParaRPr>
              <a:solidFill>
                <a:schemeClr val="dk1"/>
              </a:solidFill>
            </a:endParaRPr>
          </a:p>
        </p:txBody>
      </p:sp>
      <p:sp>
        <p:nvSpPr>
          <p:cNvPr id="773" name="Google Shape;773;p60"/>
          <p:cNvSpPr txBox="1"/>
          <p:nvPr/>
        </p:nvSpPr>
        <p:spPr>
          <a:xfrm>
            <a:off x="3971100" y="4473050"/>
            <a:ext cx="486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Learning-based</a:t>
            </a:r>
            <a:endParaRPr>
              <a:solidFill>
                <a:schemeClr val="dk1"/>
              </a:solidFill>
            </a:endParaRPr>
          </a:p>
        </p:txBody>
      </p:sp>
      <p:sp>
        <p:nvSpPr>
          <p:cNvPr id="774" name="Google Shape;774;p60"/>
          <p:cNvSpPr/>
          <p:nvPr/>
        </p:nvSpPr>
        <p:spPr>
          <a:xfrm>
            <a:off x="2478625" y="2930925"/>
            <a:ext cx="1265100" cy="116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SIFT/ORB based features</a:t>
            </a:r>
            <a:endParaRPr sz="1100"/>
          </a:p>
        </p:txBody>
      </p:sp>
      <p:sp>
        <p:nvSpPr>
          <p:cNvPr id="775" name="Google Shape;775;p60"/>
          <p:cNvSpPr txBox="1"/>
          <p:nvPr/>
        </p:nvSpPr>
        <p:spPr>
          <a:xfrm>
            <a:off x="0" y="4704325"/>
            <a:ext cx="34002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600">
                <a:solidFill>
                  <a:schemeClr val="dk1"/>
                </a:solidFill>
              </a:rPr>
              <a:t>[1] Clément Godard; </a:t>
            </a:r>
            <a:r>
              <a:rPr lang="en" sz="600">
                <a:solidFill>
                  <a:schemeClr val="dk1"/>
                </a:solidFill>
              </a:rPr>
              <a:t>Digging Into Self-Supervised Monocular Depth Estimation, ICCV 2018</a:t>
            </a:r>
            <a:r>
              <a:rPr lang="en" sz="600">
                <a:solidFill>
                  <a:schemeClr val="dk1"/>
                </a:solidFill>
              </a:rPr>
              <a:t>	</a:t>
            </a:r>
            <a:r>
              <a:rPr lang="en" sz="600">
                <a:solidFill>
                  <a:schemeClr val="dk1"/>
                </a:solidFill>
              </a:rPr>
              <a:t>[2] Jiexiong Tang; Neural Outlier Rejection for self-supervised keypoint learning, 2020</a:t>
            </a:r>
            <a:endParaRPr sz="600">
              <a:solidFill>
                <a:schemeClr val="dk1"/>
              </a:solidFill>
            </a:endParaRPr>
          </a:p>
          <a:p>
            <a:pPr indent="0" lvl="0" marL="0" rtl="0" algn="l">
              <a:lnSpc>
                <a:spcPct val="100000"/>
              </a:lnSpc>
              <a:spcBef>
                <a:spcPts val="0"/>
              </a:spcBef>
              <a:spcAft>
                <a:spcPts val="0"/>
              </a:spcAft>
              <a:buNone/>
            </a:pPr>
            <a:r>
              <a:rPr lang="en" sz="600">
                <a:solidFill>
                  <a:schemeClr val="dk1"/>
                </a:solidFill>
              </a:rPr>
              <a:t>[3] Jiexiong Tang; Self-Supervised 3D Keypoint Learning for Ego-motion Estimation, 2020</a:t>
            </a:r>
            <a:endParaRPr sz="600">
              <a:solidFill>
                <a:schemeClr val="dk1"/>
              </a:solidFill>
            </a:endParaRPr>
          </a:p>
          <a:p>
            <a:pPr indent="0" lvl="0" marL="0" rtl="0" algn="l">
              <a:lnSpc>
                <a:spcPct val="100000"/>
              </a:lnSpc>
              <a:spcBef>
                <a:spcPts val="0"/>
              </a:spcBef>
              <a:spcAft>
                <a:spcPts val="0"/>
              </a:spcAft>
              <a:buNone/>
            </a:pPr>
            <a:r>
              <a:t/>
            </a:r>
            <a:endParaRPr sz="600">
              <a:solidFill>
                <a:schemeClr val="dk1"/>
              </a:solidFill>
            </a:endParaRPr>
          </a:p>
          <a:p>
            <a:pPr indent="0" lvl="0" marL="0" rtl="0" algn="l">
              <a:lnSpc>
                <a:spcPct val="100000"/>
              </a:lnSpc>
              <a:spcBef>
                <a:spcPts val="0"/>
              </a:spcBef>
              <a:spcAft>
                <a:spcPts val="0"/>
              </a:spcAft>
              <a:buNone/>
            </a:pPr>
            <a:r>
              <a:rPr lang="en" sz="600">
                <a:solidFill>
                  <a:schemeClr val="dk1"/>
                </a:solidFill>
              </a:rPr>
              <a:t>	 </a:t>
            </a:r>
            <a:endParaRPr sz="600">
              <a:solidFill>
                <a:schemeClr val="dk1"/>
              </a:solidFill>
            </a:endParaRPr>
          </a:p>
        </p:txBody>
      </p:sp>
      <p:sp>
        <p:nvSpPr>
          <p:cNvPr id="776" name="Google Shape;776;p60"/>
          <p:cNvSpPr txBox="1"/>
          <p:nvPr/>
        </p:nvSpPr>
        <p:spPr>
          <a:xfrm>
            <a:off x="5324500" y="2167100"/>
            <a:ext cx="3681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rPr>
              <a:t>[1]</a:t>
            </a:r>
            <a:endParaRPr/>
          </a:p>
        </p:txBody>
      </p:sp>
      <p:sp>
        <p:nvSpPr>
          <p:cNvPr id="777" name="Google Shape;777;p60"/>
          <p:cNvSpPr txBox="1"/>
          <p:nvPr/>
        </p:nvSpPr>
        <p:spPr>
          <a:xfrm>
            <a:off x="6217650" y="3090975"/>
            <a:ext cx="3681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rPr>
              <a:t>[2]</a:t>
            </a:r>
            <a:endParaRPr/>
          </a:p>
        </p:txBody>
      </p:sp>
      <p:sp>
        <p:nvSpPr>
          <p:cNvPr id="778" name="Google Shape;778;p60"/>
          <p:cNvSpPr txBox="1"/>
          <p:nvPr/>
        </p:nvSpPr>
        <p:spPr>
          <a:xfrm>
            <a:off x="8185400" y="3090975"/>
            <a:ext cx="3681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rPr>
              <a:t>[3]</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2" name="Shape 782"/>
        <p:cNvGrpSpPr/>
        <p:nvPr/>
      </p:nvGrpSpPr>
      <p:grpSpPr>
        <a:xfrm>
          <a:off x="0" y="0"/>
          <a:ext cx="0" cy="0"/>
          <a:chOff x="0" y="0"/>
          <a:chExt cx="0" cy="0"/>
        </a:xfrm>
      </p:grpSpPr>
      <p:sp>
        <p:nvSpPr>
          <p:cNvPr id="783" name="Google Shape;78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PriorDepth – Conclusion</a:t>
            </a:r>
            <a:endParaRPr/>
          </a:p>
        </p:txBody>
      </p:sp>
      <p:sp>
        <p:nvSpPr>
          <p:cNvPr id="784" name="Google Shape;784;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Our task: Robust and accurate Depth and Pose Estimation</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What will be the (live) demo / prototype you want to show?</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We want to show improved depth and ego-motion estimations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288975" y="445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MonoDepth2 </a:t>
            </a:r>
            <a:endParaRPr/>
          </a:p>
        </p:txBody>
      </p:sp>
      <p:sp>
        <p:nvSpPr>
          <p:cNvPr id="95" name="Google Shape;95;p17"/>
          <p:cNvSpPr txBox="1"/>
          <p:nvPr/>
        </p:nvSpPr>
        <p:spPr>
          <a:xfrm>
            <a:off x="88825" y="4589400"/>
            <a:ext cx="863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 </a:t>
            </a:r>
            <a:r>
              <a:rPr lang="en" sz="800">
                <a:solidFill>
                  <a:schemeClr val="dk1"/>
                </a:solidFill>
              </a:rPr>
              <a:t>Godard, C. et al. (2019) Digging Into Self-Supervised Monocular Depth Estimation (ICCV)</a:t>
            </a:r>
            <a:endParaRPr sz="800">
              <a:solidFill>
                <a:schemeClr val="dk1"/>
              </a:solidFill>
            </a:endParaRPr>
          </a:p>
          <a:p>
            <a:pPr indent="0" lvl="0" marL="0" rtl="0" algn="l">
              <a:spcBef>
                <a:spcPts val="0"/>
              </a:spcBef>
              <a:spcAft>
                <a:spcPts val="0"/>
              </a:spcAft>
              <a:buNone/>
            </a:pPr>
            <a:r>
              <a:rPr lang="en" sz="800">
                <a:solidFill>
                  <a:schemeClr val="dk1"/>
                </a:solidFill>
              </a:rPr>
              <a:t>2. Kendall, A. et al. (</a:t>
            </a:r>
            <a:r>
              <a:rPr lang="en" sz="800">
                <a:solidFill>
                  <a:schemeClr val="dk1"/>
                </a:solidFill>
              </a:rPr>
              <a:t>PoseNet: A Convolutional Network for Real-Time 6-DOF Camera Relocalization</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96" name="Google Shape;96;p17"/>
          <p:cNvSpPr txBox="1"/>
          <p:nvPr/>
        </p:nvSpPr>
        <p:spPr>
          <a:xfrm>
            <a:off x="249975" y="1017975"/>
            <a:ext cx="57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solidFill>
                  <a:schemeClr val="dk1"/>
                </a:solidFill>
              </a:rPr>
              <a:t>Monodepth Structure</a:t>
            </a:r>
            <a:endParaRPr i="1" u="sng">
              <a:solidFill>
                <a:schemeClr val="dk1"/>
              </a:solidFill>
            </a:endParaRPr>
          </a:p>
        </p:txBody>
      </p:sp>
      <p:pic>
        <p:nvPicPr>
          <p:cNvPr id="97" name="Google Shape;97;p17"/>
          <p:cNvPicPr preferRelativeResize="0"/>
          <p:nvPr/>
        </p:nvPicPr>
        <p:blipFill>
          <a:blip r:embed="rId3">
            <a:alphaModFix/>
          </a:blip>
          <a:stretch>
            <a:fillRect/>
          </a:stretch>
        </p:blipFill>
        <p:spPr>
          <a:xfrm>
            <a:off x="172771" y="1997036"/>
            <a:ext cx="1918600" cy="1731789"/>
          </a:xfrm>
          <a:prstGeom prst="rect">
            <a:avLst/>
          </a:prstGeom>
          <a:noFill/>
          <a:ln>
            <a:noFill/>
          </a:ln>
        </p:spPr>
      </p:pic>
      <p:sp>
        <p:nvSpPr>
          <p:cNvPr id="98" name="Google Shape;98;p17"/>
          <p:cNvSpPr/>
          <p:nvPr/>
        </p:nvSpPr>
        <p:spPr>
          <a:xfrm>
            <a:off x="2392825" y="2614950"/>
            <a:ext cx="25635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7"/>
          <p:cNvPicPr preferRelativeResize="0"/>
          <p:nvPr/>
        </p:nvPicPr>
        <p:blipFill>
          <a:blip r:embed="rId4">
            <a:alphaModFix/>
          </a:blip>
          <a:stretch>
            <a:fillRect/>
          </a:stretch>
        </p:blipFill>
        <p:spPr>
          <a:xfrm flipH="1" rot="10800000">
            <a:off x="5100775" y="2608162"/>
            <a:ext cx="650100" cy="509525"/>
          </a:xfrm>
          <a:prstGeom prst="rect">
            <a:avLst/>
          </a:prstGeom>
          <a:noFill/>
          <a:ln>
            <a:noFill/>
          </a:ln>
        </p:spPr>
      </p:pic>
      <p:sp>
        <p:nvSpPr>
          <p:cNvPr id="100" name="Google Shape;100;p17"/>
          <p:cNvSpPr/>
          <p:nvPr/>
        </p:nvSpPr>
        <p:spPr>
          <a:xfrm>
            <a:off x="5091913" y="1883350"/>
            <a:ext cx="6678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Pose</a:t>
            </a:r>
            <a:endParaRPr>
              <a:solidFill>
                <a:schemeClr val="dk1"/>
              </a:solidFill>
            </a:endParaRPr>
          </a:p>
        </p:txBody>
      </p:sp>
      <p:sp>
        <p:nvSpPr>
          <p:cNvPr id="101" name="Google Shape;101;p17"/>
          <p:cNvSpPr/>
          <p:nvPr/>
        </p:nvSpPr>
        <p:spPr>
          <a:xfrm>
            <a:off x="2392876" y="3208950"/>
            <a:ext cx="38340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6467173" y="2576575"/>
            <a:ext cx="2342400" cy="572700"/>
          </a:xfrm>
          <a:prstGeom prst="rect">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Image Reprojection Loss</a:t>
            </a:r>
            <a:endParaRPr>
              <a:solidFill>
                <a:schemeClr val="dk1"/>
              </a:solidFill>
            </a:endParaRPr>
          </a:p>
        </p:txBody>
      </p:sp>
      <p:sp>
        <p:nvSpPr>
          <p:cNvPr id="103" name="Google Shape;103;p17"/>
          <p:cNvSpPr/>
          <p:nvPr/>
        </p:nvSpPr>
        <p:spPr>
          <a:xfrm>
            <a:off x="2392825" y="1919800"/>
            <a:ext cx="25635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nvSpPr>
        <p:spPr>
          <a:xfrm>
            <a:off x="2325025" y="1595400"/>
            <a:ext cx="26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PoseNet Encoder/Decoder</a:t>
            </a:r>
            <a:endParaRPr>
              <a:solidFill>
                <a:schemeClr val="dk1"/>
              </a:solidFill>
            </a:endParaRPr>
          </a:p>
        </p:txBody>
      </p:sp>
      <p:sp>
        <p:nvSpPr>
          <p:cNvPr id="105" name="Google Shape;105;p17"/>
          <p:cNvSpPr txBox="1"/>
          <p:nvPr/>
        </p:nvSpPr>
        <p:spPr>
          <a:xfrm>
            <a:off x="2325025" y="2293225"/>
            <a:ext cx="26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MonoDepth 2</a:t>
            </a:r>
            <a:r>
              <a:rPr lang="en">
                <a:solidFill>
                  <a:schemeClr val="dk1"/>
                </a:solidFill>
              </a:rPr>
              <a:t> Encoder/Decoder</a:t>
            </a:r>
            <a:endParaRPr>
              <a:solidFill>
                <a:schemeClr val="dk1"/>
              </a:solidFill>
            </a:endParaRPr>
          </a:p>
        </p:txBody>
      </p:sp>
      <p:sp>
        <p:nvSpPr>
          <p:cNvPr id="106" name="Google Shape;106;p17"/>
          <p:cNvSpPr/>
          <p:nvPr/>
        </p:nvSpPr>
        <p:spPr>
          <a:xfrm>
            <a:off x="5827525" y="2613025"/>
            <a:ext cx="3993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5827525" y="1919800"/>
            <a:ext cx="399300" cy="4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8" name="Shape 788"/>
        <p:cNvGrpSpPr/>
        <p:nvPr/>
      </p:nvGrpSpPr>
      <p:grpSpPr>
        <a:xfrm>
          <a:off x="0" y="0"/>
          <a:ext cx="0" cy="0"/>
          <a:chOff x="0" y="0"/>
          <a:chExt cx="0" cy="0"/>
        </a:xfrm>
      </p:grpSpPr>
      <p:sp>
        <p:nvSpPr>
          <p:cNvPr id="789" name="Google Shape;789;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X – Overview</a:t>
            </a:r>
            <a:endParaRPr/>
          </a:p>
        </p:txBody>
      </p:sp>
      <p:sp>
        <p:nvSpPr>
          <p:cNvPr id="790" name="Google Shape;79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What is the general idea of the project?</a:t>
            </a:r>
            <a:endParaRPr>
              <a:solidFill>
                <a:srgbClr val="FFFFFF"/>
              </a:solidFill>
            </a:endParaRPr>
          </a:p>
          <a:p>
            <a:pPr indent="0" lvl="0" marL="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How can it be summarized?</a:t>
            </a:r>
            <a:endParaRPr>
              <a:solidFill>
                <a:srgbClr val="FFFFFF"/>
              </a:solidFill>
            </a:endParaRPr>
          </a:p>
          <a:p>
            <a:pPr indent="0" lvl="0" marL="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Think of TL;DR style</a:t>
            </a:r>
            <a:endParaRPr>
              <a:solidFill>
                <a:srgbClr val="FFFFFF"/>
              </a:solidFill>
            </a:endParaRPr>
          </a:p>
          <a:p>
            <a:pPr indent="0" lvl="0" marL="0" rtl="0" algn="l">
              <a:spcBef>
                <a:spcPts val="0"/>
              </a:spcBef>
              <a:spcAft>
                <a:spcPts val="1600"/>
              </a:spcAft>
              <a:buNone/>
            </a:pPr>
            <a:r>
              <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4" name="Shape 794"/>
        <p:cNvGrpSpPr/>
        <p:nvPr/>
      </p:nvGrpSpPr>
      <p:grpSpPr>
        <a:xfrm>
          <a:off x="0" y="0"/>
          <a:ext cx="0" cy="0"/>
          <a:chOff x="0" y="0"/>
          <a:chExt cx="0" cy="0"/>
        </a:xfrm>
      </p:grpSpPr>
      <p:sp>
        <p:nvSpPr>
          <p:cNvPr id="795" name="Google Shape;795;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X – Motivation</a:t>
            </a:r>
            <a:endParaRPr/>
          </a:p>
        </p:txBody>
      </p:sp>
      <p:sp>
        <p:nvSpPr>
          <p:cNvPr id="796" name="Google Shape;796;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Why is it relevant / interesting?</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Where can it be used?</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Who benefits from it?</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What do you expect to learn?</a:t>
            </a:r>
            <a:endParaRPr>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0" name="Shape 800"/>
        <p:cNvGrpSpPr/>
        <p:nvPr/>
      </p:nvGrpSpPr>
      <p:grpSpPr>
        <a:xfrm>
          <a:off x="0" y="0"/>
          <a:ext cx="0" cy="0"/>
          <a:chOff x="0" y="0"/>
          <a:chExt cx="0" cy="0"/>
        </a:xfrm>
      </p:grpSpPr>
      <p:sp>
        <p:nvSpPr>
          <p:cNvPr id="801" name="Google Shape;801;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X – Problem</a:t>
            </a:r>
            <a:endParaRPr/>
          </a:p>
        </p:txBody>
      </p:sp>
      <p:sp>
        <p:nvSpPr>
          <p:cNvPr id="802" name="Google Shape;802;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Summarize the problem</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Do solutions already exist?</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What is your method / strategy to solve it?</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Emphasize on why your method is suitable for it / what obstacles you see</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Can it be split in sub-problems?</a:t>
            </a: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6" name="Shape 806"/>
        <p:cNvGrpSpPr/>
        <p:nvPr/>
      </p:nvGrpSpPr>
      <p:grpSpPr>
        <a:xfrm>
          <a:off x="0" y="0"/>
          <a:ext cx="0" cy="0"/>
          <a:chOff x="0" y="0"/>
          <a:chExt cx="0" cy="0"/>
        </a:xfrm>
      </p:grpSpPr>
      <p:sp>
        <p:nvSpPr>
          <p:cNvPr id="807" name="Google Shape;80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X – Initial Plan</a:t>
            </a:r>
            <a:endParaRPr/>
          </a:p>
        </p:txBody>
      </p:sp>
      <p:sp>
        <p:nvSpPr>
          <p:cNvPr id="808" name="Google Shape;808;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Who is responsible for what?</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When do you plan to be ready with X1, X2, …?</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Plan more detailed until Project Update Presentations [15.06.2021]</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What are the to-dos afterwards until Final Workshop [15.07.2021]?</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What will be the (live) demo / prototype you want to show?</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MonoDepth2</a:t>
            </a:r>
            <a:endParaRPr/>
          </a:p>
        </p:txBody>
      </p:sp>
      <p:sp>
        <p:nvSpPr>
          <p:cNvPr id="113" name="Google Shape;113;p18"/>
          <p:cNvSpPr txBox="1"/>
          <p:nvPr/>
        </p:nvSpPr>
        <p:spPr>
          <a:xfrm>
            <a:off x="4615850" y="3593375"/>
            <a:ext cx="17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graphicFrame>
        <p:nvGraphicFramePr>
          <p:cNvPr id="114" name="Google Shape;114;p18"/>
          <p:cNvGraphicFramePr/>
          <p:nvPr/>
        </p:nvGraphicFramePr>
        <p:xfrm>
          <a:off x="632125" y="3517170"/>
          <a:ext cx="3000000" cy="3000000"/>
        </p:xfrm>
        <a:graphic>
          <a:graphicData uri="http://schemas.openxmlformats.org/drawingml/2006/table">
            <a:tbl>
              <a:tblPr>
                <a:noFill/>
                <a:tableStyleId>{1C42952A-0D83-47C2-8051-27DAFCEEC5FA}</a:tableStyleId>
              </a:tblPr>
              <a:tblGrid>
                <a:gridCol w="2865700"/>
                <a:gridCol w="950375"/>
                <a:gridCol w="1382875"/>
                <a:gridCol w="1321075"/>
                <a:gridCol w="1359725"/>
              </a:tblGrid>
              <a:tr h="320450">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Abs Rel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Sq Rel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RMSE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RMSE log</a:t>
                      </a:r>
                      <a:endParaRPr>
                        <a:solidFill>
                          <a:schemeClr val="dk1"/>
                        </a:solidFill>
                      </a:endParaRPr>
                    </a:p>
                  </a:txBody>
                  <a:tcPr marT="91425" marB="91425" marR="91425" marL="91425"/>
                </a:tc>
              </a:tr>
              <a:tr h="381075">
                <a:tc>
                  <a:txBody>
                    <a:bodyPr/>
                    <a:lstStyle/>
                    <a:p>
                      <a:pPr indent="0" lvl="0" marL="0" rtl="0" algn="l">
                        <a:spcBef>
                          <a:spcPts val="0"/>
                        </a:spcBef>
                        <a:spcAft>
                          <a:spcPts val="0"/>
                        </a:spcAft>
                        <a:buNone/>
                      </a:pPr>
                      <a:r>
                        <a:rPr lang="en">
                          <a:solidFill>
                            <a:schemeClr val="dk1"/>
                          </a:solidFill>
                        </a:rPr>
                        <a:t>Reproduction Model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0.1493</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0.87</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5.016</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0.1927</a:t>
                      </a:r>
                      <a:endParaRPr>
                        <a:solidFill>
                          <a:schemeClr val="dk1"/>
                        </a:solidFill>
                      </a:endParaRPr>
                    </a:p>
                  </a:txBody>
                  <a:tcPr marT="91425" marB="91425" marR="91425" marL="91425"/>
                </a:tc>
              </a:tr>
              <a:tr h="501825">
                <a:tc>
                  <a:txBody>
                    <a:bodyPr/>
                    <a:lstStyle/>
                    <a:p>
                      <a:pPr indent="0" lvl="0" marL="0" rtl="0" algn="l">
                        <a:spcBef>
                          <a:spcPts val="0"/>
                        </a:spcBef>
                        <a:spcAft>
                          <a:spcPts val="0"/>
                        </a:spcAft>
                        <a:buNone/>
                      </a:pPr>
                      <a:r>
                        <a:rPr lang="en">
                          <a:solidFill>
                            <a:schemeClr val="dk1"/>
                          </a:solidFill>
                        </a:rPr>
                        <a:t>Monodepth2</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0.132</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1.044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4.872</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0.210</a:t>
                      </a:r>
                      <a:endParaRPr>
                        <a:solidFill>
                          <a:schemeClr val="dk1"/>
                        </a:solidFill>
                      </a:endParaRPr>
                    </a:p>
                  </a:txBody>
                  <a:tcPr marT="91425" marB="91425" marR="91425" marL="91425"/>
                </a:tc>
              </a:tr>
            </a:tbl>
          </a:graphicData>
        </a:graphic>
      </p:graphicFrame>
      <p:sp>
        <p:nvSpPr>
          <p:cNvPr id="115" name="Google Shape;115;p18"/>
          <p:cNvSpPr/>
          <p:nvPr/>
        </p:nvSpPr>
        <p:spPr>
          <a:xfrm>
            <a:off x="4224775" y="1017727"/>
            <a:ext cx="4694100" cy="24036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chemeClr val="dk1"/>
                </a:solidFill>
              </a:rPr>
              <a:t>Training Settings:</a:t>
            </a:r>
            <a:endParaRPr sz="1600" u="sng">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20</a:t>
            </a:r>
            <a:r>
              <a:rPr lang="en" sz="1600">
                <a:solidFill>
                  <a:schemeClr val="dk1"/>
                </a:solidFill>
              </a:rPr>
              <a:t> Epochs, adam optimizer, Batch size = 12, Lr = 1e-3</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Eigen Zhou split with around 44 000 images 10% validation 90% training</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ImageNet Pretrained (default)</a:t>
            </a:r>
            <a:endParaRPr sz="1600">
              <a:solidFill>
                <a:schemeClr val="dk1"/>
              </a:solidFill>
            </a:endParaRPr>
          </a:p>
        </p:txBody>
      </p:sp>
      <p:sp>
        <p:nvSpPr>
          <p:cNvPr id="116" name="Google Shape;116;p18"/>
          <p:cNvSpPr txBox="1"/>
          <p:nvPr/>
        </p:nvSpPr>
        <p:spPr>
          <a:xfrm>
            <a:off x="272700" y="1017725"/>
            <a:ext cx="40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solidFill>
                  <a:schemeClr val="dk1"/>
                </a:solidFill>
              </a:rPr>
              <a:t>Monodepth Reproduction</a:t>
            </a:r>
            <a:endParaRPr i="1" u="sng">
              <a:solidFill>
                <a:schemeClr val="dk1"/>
              </a:solidFill>
            </a:endParaRPr>
          </a:p>
        </p:txBody>
      </p:sp>
      <p:pic>
        <p:nvPicPr>
          <p:cNvPr id="117" name="Google Shape;117;p18"/>
          <p:cNvPicPr preferRelativeResize="0"/>
          <p:nvPr/>
        </p:nvPicPr>
        <p:blipFill>
          <a:blip r:embed="rId3">
            <a:alphaModFix/>
          </a:blip>
          <a:stretch>
            <a:fillRect/>
          </a:stretch>
        </p:blipFill>
        <p:spPr>
          <a:xfrm>
            <a:off x="917475" y="1417925"/>
            <a:ext cx="2904938" cy="1984270"/>
          </a:xfrm>
          <a:prstGeom prst="rect">
            <a:avLst/>
          </a:prstGeom>
          <a:noFill/>
          <a:ln>
            <a:noFill/>
          </a:ln>
        </p:spPr>
      </p:pic>
      <p:sp>
        <p:nvSpPr>
          <p:cNvPr id="118" name="Google Shape;118;p18"/>
          <p:cNvSpPr txBox="1"/>
          <p:nvPr/>
        </p:nvSpPr>
        <p:spPr>
          <a:xfrm>
            <a:off x="111625" y="4782875"/>
            <a:ext cx="8930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 Godard, C. et al. (2019) Digging Into Self-Supervised Monocular Depth Estimation (ICCV)</a:t>
            </a:r>
            <a:endParaRPr sz="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Monodepth 2</a:t>
            </a:r>
            <a:endParaRPr/>
          </a:p>
        </p:txBody>
      </p:sp>
      <p:sp>
        <p:nvSpPr>
          <p:cNvPr id="124" name="Google Shape;124;p19"/>
          <p:cNvSpPr txBox="1"/>
          <p:nvPr/>
        </p:nvSpPr>
        <p:spPr>
          <a:xfrm>
            <a:off x="111550" y="4589150"/>
            <a:ext cx="863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1.Godard, C. et al. (2019) Digging Into Self-Supervised Monocular Depth Estimation (ICCV)</a:t>
            </a:r>
            <a:endParaRPr sz="800">
              <a:solidFill>
                <a:schemeClr val="dk1"/>
              </a:solidFill>
            </a:endParaRPr>
          </a:p>
        </p:txBody>
      </p:sp>
      <p:sp>
        <p:nvSpPr>
          <p:cNvPr id="125" name="Google Shape;125;p19"/>
          <p:cNvSpPr txBox="1"/>
          <p:nvPr/>
        </p:nvSpPr>
        <p:spPr>
          <a:xfrm>
            <a:off x="272700" y="1017725"/>
            <a:ext cx="40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solidFill>
                  <a:schemeClr val="dk1"/>
                </a:solidFill>
              </a:rPr>
              <a:t>Monodepth Reproduction - Fast Convergence</a:t>
            </a:r>
            <a:endParaRPr i="1" u="sng">
              <a:solidFill>
                <a:schemeClr val="dk1"/>
              </a:solidFill>
            </a:endParaRPr>
          </a:p>
        </p:txBody>
      </p:sp>
      <p:pic>
        <p:nvPicPr>
          <p:cNvPr id="126" name="Google Shape;126;p19"/>
          <p:cNvPicPr preferRelativeResize="0"/>
          <p:nvPr/>
        </p:nvPicPr>
        <p:blipFill>
          <a:blip r:embed="rId3">
            <a:alphaModFix/>
          </a:blip>
          <a:stretch>
            <a:fillRect/>
          </a:stretch>
        </p:blipFill>
        <p:spPr>
          <a:xfrm>
            <a:off x="621350" y="1570325"/>
            <a:ext cx="7901303" cy="2866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Monodepth 2</a:t>
            </a:r>
            <a:endParaRPr/>
          </a:p>
        </p:txBody>
      </p:sp>
      <p:sp>
        <p:nvSpPr>
          <p:cNvPr id="132" name="Google Shape;132;p20"/>
          <p:cNvSpPr txBox="1"/>
          <p:nvPr/>
        </p:nvSpPr>
        <p:spPr>
          <a:xfrm>
            <a:off x="272700" y="1224438"/>
            <a:ext cx="43632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Monodepth2</a:t>
            </a:r>
            <a:r>
              <a:rPr baseline="30000" lang="en">
                <a:solidFill>
                  <a:schemeClr val="dk1"/>
                </a:solidFill>
              </a:rPr>
              <a:t>[1]</a:t>
            </a:r>
            <a:r>
              <a:rPr lang="en" sz="1800">
                <a:solidFill>
                  <a:schemeClr val="dk1"/>
                </a:solidFill>
              </a:rPr>
              <a:t> uses PoseNet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Trained on kitti - slow driving in input frames</a:t>
            </a:r>
            <a:endParaRPr sz="1800">
              <a:solidFill>
                <a:schemeClr val="dk1"/>
              </a:solidFill>
            </a:endParaRPr>
          </a:p>
        </p:txBody>
      </p:sp>
      <p:sp>
        <p:nvSpPr>
          <p:cNvPr id="133" name="Google Shape;133;p20"/>
          <p:cNvSpPr/>
          <p:nvPr/>
        </p:nvSpPr>
        <p:spPr>
          <a:xfrm>
            <a:off x="2128500" y="2458938"/>
            <a:ext cx="651600" cy="738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nvSpPr>
        <p:spPr>
          <a:xfrm>
            <a:off x="272700" y="3300900"/>
            <a:ext cx="43632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PoseNet Overfitting -&gt; Pose is used in Loss Calculation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Unuseable for in-door data and most other datasets</a:t>
            </a:r>
            <a:endParaRPr sz="1800">
              <a:solidFill>
                <a:schemeClr val="dk1"/>
              </a:solidFill>
            </a:endParaRPr>
          </a:p>
        </p:txBody>
      </p:sp>
      <p:pic>
        <p:nvPicPr>
          <p:cNvPr id="135" name="Google Shape;135;p20"/>
          <p:cNvPicPr preferRelativeResize="0"/>
          <p:nvPr/>
        </p:nvPicPr>
        <p:blipFill>
          <a:blip r:embed="rId3">
            <a:alphaModFix/>
          </a:blip>
          <a:stretch>
            <a:fillRect/>
          </a:stretch>
        </p:blipFill>
        <p:spPr>
          <a:xfrm>
            <a:off x="4894850" y="548075"/>
            <a:ext cx="3937440" cy="1067730"/>
          </a:xfrm>
          <a:prstGeom prst="rect">
            <a:avLst/>
          </a:prstGeom>
          <a:noFill/>
          <a:ln>
            <a:noFill/>
          </a:ln>
        </p:spPr>
      </p:pic>
      <p:pic>
        <p:nvPicPr>
          <p:cNvPr id="136" name="Google Shape;136;p20"/>
          <p:cNvPicPr preferRelativeResize="0"/>
          <p:nvPr/>
        </p:nvPicPr>
        <p:blipFill>
          <a:blip r:embed="rId4">
            <a:alphaModFix/>
          </a:blip>
          <a:stretch>
            <a:fillRect/>
          </a:stretch>
        </p:blipFill>
        <p:spPr>
          <a:xfrm>
            <a:off x="4894852" y="1814748"/>
            <a:ext cx="3937440" cy="1067730"/>
          </a:xfrm>
          <a:prstGeom prst="rect">
            <a:avLst/>
          </a:prstGeom>
          <a:noFill/>
          <a:ln>
            <a:noFill/>
          </a:ln>
        </p:spPr>
      </p:pic>
      <p:pic>
        <p:nvPicPr>
          <p:cNvPr id="137" name="Google Shape;137;p20"/>
          <p:cNvPicPr preferRelativeResize="0"/>
          <p:nvPr/>
        </p:nvPicPr>
        <p:blipFill>
          <a:blip r:embed="rId5">
            <a:alphaModFix/>
          </a:blip>
          <a:stretch>
            <a:fillRect/>
          </a:stretch>
        </p:blipFill>
        <p:spPr>
          <a:xfrm>
            <a:off x="4894860" y="3081420"/>
            <a:ext cx="3937440" cy="1067730"/>
          </a:xfrm>
          <a:prstGeom prst="rect">
            <a:avLst/>
          </a:prstGeom>
          <a:noFill/>
          <a:ln>
            <a:noFill/>
          </a:ln>
        </p:spPr>
      </p:pic>
      <p:sp>
        <p:nvSpPr>
          <p:cNvPr id="138" name="Google Shape;138;p20"/>
          <p:cNvSpPr txBox="1"/>
          <p:nvPr/>
        </p:nvSpPr>
        <p:spPr>
          <a:xfrm>
            <a:off x="4894850" y="4217075"/>
            <a:ext cx="3937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3 consecutive Depth estimations with </a:t>
            </a:r>
            <a:endParaRPr>
              <a:solidFill>
                <a:schemeClr val="dk1"/>
              </a:solidFill>
            </a:endParaRPr>
          </a:p>
          <a:p>
            <a:pPr indent="0" lvl="0" marL="0" rtl="0" algn="ctr">
              <a:spcBef>
                <a:spcPts val="0"/>
              </a:spcBef>
              <a:spcAft>
                <a:spcPts val="0"/>
              </a:spcAft>
              <a:buNone/>
            </a:pPr>
            <a:r>
              <a:rPr lang="en">
                <a:solidFill>
                  <a:schemeClr val="dk1"/>
                </a:solidFill>
              </a:rPr>
              <a:t>own reproduced Monodepth 2</a:t>
            </a:r>
            <a:endParaRPr>
              <a:solidFill>
                <a:schemeClr val="dk1"/>
              </a:solidFill>
            </a:endParaRPr>
          </a:p>
        </p:txBody>
      </p:sp>
      <p:sp>
        <p:nvSpPr>
          <p:cNvPr id="139" name="Google Shape;139;p20"/>
          <p:cNvSpPr txBox="1"/>
          <p:nvPr/>
        </p:nvSpPr>
        <p:spPr>
          <a:xfrm>
            <a:off x="99175" y="4638750"/>
            <a:ext cx="863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1.Godard, C. et al. (2019) Digging Into Self-Supervised Monocular Depth Estimation (ICCV)</a:t>
            </a:r>
            <a:endParaRPr sz="800">
              <a:solidFill>
                <a:schemeClr val="dk1"/>
              </a:solidFill>
            </a:endParaRPr>
          </a:p>
        </p:txBody>
      </p:sp>
      <p:sp>
        <p:nvSpPr>
          <p:cNvPr id="140" name="Google Shape;140;p20"/>
          <p:cNvSpPr txBox="1"/>
          <p:nvPr/>
        </p:nvSpPr>
        <p:spPr>
          <a:xfrm>
            <a:off x="272700" y="1017725"/>
            <a:ext cx="40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solidFill>
                  <a:schemeClr val="dk1"/>
                </a:solidFill>
              </a:rPr>
              <a:t>Monodepth Drawbacks</a:t>
            </a:r>
            <a:endParaRPr i="1" u="sng">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Priordepth - Monodepth 2</a:t>
            </a:r>
            <a:endParaRPr/>
          </a:p>
        </p:txBody>
      </p:sp>
      <p:pic>
        <p:nvPicPr>
          <p:cNvPr id="146" name="Google Shape;146;p21"/>
          <p:cNvPicPr preferRelativeResize="0"/>
          <p:nvPr/>
        </p:nvPicPr>
        <p:blipFill>
          <a:blip r:embed="rId3">
            <a:alphaModFix/>
          </a:blip>
          <a:stretch>
            <a:fillRect/>
          </a:stretch>
        </p:blipFill>
        <p:spPr>
          <a:xfrm>
            <a:off x="402900" y="1548050"/>
            <a:ext cx="3477275" cy="2607950"/>
          </a:xfrm>
          <a:prstGeom prst="rect">
            <a:avLst/>
          </a:prstGeom>
          <a:noFill/>
          <a:ln>
            <a:noFill/>
          </a:ln>
        </p:spPr>
      </p:pic>
      <p:pic>
        <p:nvPicPr>
          <p:cNvPr id="147" name="Google Shape;147;p21"/>
          <p:cNvPicPr preferRelativeResize="0"/>
          <p:nvPr/>
        </p:nvPicPr>
        <p:blipFill>
          <a:blip r:embed="rId4">
            <a:alphaModFix/>
          </a:blip>
          <a:stretch>
            <a:fillRect/>
          </a:stretch>
        </p:blipFill>
        <p:spPr>
          <a:xfrm>
            <a:off x="4835525" y="1551325"/>
            <a:ext cx="3468501" cy="2601376"/>
          </a:xfrm>
          <a:prstGeom prst="rect">
            <a:avLst/>
          </a:prstGeom>
          <a:noFill/>
          <a:ln>
            <a:noFill/>
          </a:ln>
        </p:spPr>
      </p:pic>
      <p:sp>
        <p:nvSpPr>
          <p:cNvPr id="148" name="Google Shape;148;p21"/>
          <p:cNvSpPr txBox="1"/>
          <p:nvPr/>
        </p:nvSpPr>
        <p:spPr>
          <a:xfrm>
            <a:off x="402900" y="4257225"/>
            <a:ext cx="347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RGBD Indoor Dataset</a:t>
            </a:r>
            <a:r>
              <a:rPr baseline="30000" lang="en">
                <a:solidFill>
                  <a:schemeClr val="dk1"/>
                </a:solidFill>
              </a:rPr>
              <a:t>[2]</a:t>
            </a:r>
            <a:endParaRPr>
              <a:solidFill>
                <a:schemeClr val="dk1"/>
              </a:solidFill>
            </a:endParaRPr>
          </a:p>
        </p:txBody>
      </p:sp>
      <p:sp>
        <p:nvSpPr>
          <p:cNvPr id="149" name="Google Shape;149;p21"/>
          <p:cNvSpPr txBox="1"/>
          <p:nvPr/>
        </p:nvSpPr>
        <p:spPr>
          <a:xfrm>
            <a:off x="4831125" y="4257225"/>
            <a:ext cx="347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Depth Estimation</a:t>
            </a:r>
            <a:r>
              <a:rPr baseline="30000" lang="en">
                <a:solidFill>
                  <a:schemeClr val="dk1"/>
                </a:solidFill>
              </a:rPr>
              <a:t>[1]</a:t>
            </a:r>
            <a:endParaRPr>
              <a:solidFill>
                <a:schemeClr val="dk1"/>
              </a:solidFill>
            </a:endParaRPr>
          </a:p>
        </p:txBody>
      </p:sp>
      <p:sp>
        <p:nvSpPr>
          <p:cNvPr id="150" name="Google Shape;150;p21"/>
          <p:cNvSpPr txBox="1"/>
          <p:nvPr/>
        </p:nvSpPr>
        <p:spPr>
          <a:xfrm>
            <a:off x="111550" y="4589150"/>
            <a:ext cx="86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1. Godard, C. et al. (2019) Digging Into Self-Supervised Monocular Depth Estimation (ICCV)</a:t>
            </a:r>
            <a:endParaRPr sz="800">
              <a:solidFill>
                <a:schemeClr val="dk1"/>
              </a:solidFill>
            </a:endParaRPr>
          </a:p>
          <a:p>
            <a:pPr indent="0" lvl="0" marL="0" rtl="0" algn="l">
              <a:spcBef>
                <a:spcPts val="0"/>
              </a:spcBef>
              <a:spcAft>
                <a:spcPts val="0"/>
              </a:spcAft>
              <a:buNone/>
            </a:pPr>
            <a:r>
              <a:rPr lang="en" sz="800">
                <a:solidFill>
                  <a:schemeClr val="dk1"/>
                </a:solidFill>
              </a:rPr>
              <a:t>2. J. Sturm and N. et al. (2012) A Benchmark for the Evaluation of RGB-D SLAM Systems</a:t>
            </a:r>
            <a:endParaRPr sz="800">
              <a:solidFill>
                <a:schemeClr val="dk1"/>
              </a:solidFill>
            </a:endParaRPr>
          </a:p>
        </p:txBody>
      </p:sp>
      <p:sp>
        <p:nvSpPr>
          <p:cNvPr id="151" name="Google Shape;151;p21"/>
          <p:cNvSpPr txBox="1"/>
          <p:nvPr/>
        </p:nvSpPr>
        <p:spPr>
          <a:xfrm>
            <a:off x="311700" y="1017725"/>
            <a:ext cx="40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solidFill>
                  <a:schemeClr val="dk1"/>
                </a:solidFill>
              </a:rPr>
              <a:t>Monodepth Drawbacks</a:t>
            </a:r>
            <a:endParaRPr i="1" u="sng">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